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06" r:id="rId2"/>
    <p:sldId id="284" r:id="rId3"/>
    <p:sldId id="285" r:id="rId4"/>
    <p:sldId id="286" r:id="rId5"/>
    <p:sldId id="287" r:id="rId6"/>
    <p:sldId id="288" r:id="rId7"/>
    <p:sldId id="299" r:id="rId8"/>
    <p:sldId id="300" r:id="rId9"/>
    <p:sldId id="301" r:id="rId10"/>
    <p:sldId id="289" r:id="rId11"/>
    <p:sldId id="290" r:id="rId1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169920" cy="48006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4143588" y="0"/>
            <a:ext cx="3169920" cy="480060"/>
          </a:xfrm>
          <a:prstGeom prst="rect">
            <a:avLst/>
          </a:prstGeom>
        </p:spPr>
        <p:txBody>
          <a:bodyPr vert="horz" lIns="93177" tIns="46589" rIns="93177" bIns="46589" rtlCol="0"/>
          <a:lstStyle>
            <a:lvl1pPr algn="r">
              <a:defRPr sz="1200"/>
            </a:lvl1pPr>
          </a:lstStyle>
          <a:p>
            <a:fld id="{9D656105-0D4C-4B0C-97A4-180734DFA53E}" type="datetimeFigureOut">
              <a:rPr lang="en-US" smtClean="0"/>
              <a:t>11/12/2018</a:t>
            </a:fld>
            <a:endParaRPr lang="en-US"/>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31521" y="4560570"/>
            <a:ext cx="5852160" cy="432054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9119474"/>
            <a:ext cx="3169920" cy="48006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4143588" y="9119474"/>
            <a:ext cx="3169920" cy="480060"/>
          </a:xfrm>
          <a:prstGeom prst="rect">
            <a:avLst/>
          </a:prstGeom>
        </p:spPr>
        <p:txBody>
          <a:bodyPr vert="horz" lIns="93177" tIns="46589" rIns="93177" bIns="46589" rtlCol="0" anchor="b"/>
          <a:lstStyle>
            <a:lvl1pPr algn="r">
              <a:defRPr sz="1200"/>
            </a:lvl1pPr>
          </a:lstStyle>
          <a:p>
            <a:fld id="{8006335E-D18D-490A-BE4D-322679B61BDE}" type="slidenum">
              <a:rPr lang="en-US" smtClean="0"/>
              <a:t>‹#›</a:t>
            </a:fld>
            <a:endParaRPr lang="en-US"/>
          </a:p>
        </p:txBody>
      </p:sp>
    </p:spTree>
    <p:extLst>
      <p:ext uri="{BB962C8B-B14F-4D97-AF65-F5344CB8AC3E}">
        <p14:creationId xmlns:p14="http://schemas.microsoft.com/office/powerpoint/2010/main" val="4075509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F7C6D5-D8C1-414F-B74E-35CB0023A58D}" type="datetime1">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B030CB-1327-4BE8-B95D-95B08E36F590}" type="datetime1">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B9CF47-3061-405A-99A5-C13ED61B651C}" type="datetime1">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47DFB4-8A98-452F-86D4-14C720AC48DC}" type="datetime1">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FA34B2-D962-4EDF-BC5B-20094F7D4EE4}" type="datetime1">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F39C21-4DCB-4510-821D-15A21BF8A6B5}" type="datetime1">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4654E12-5D96-43B5-848C-2194B2AAA73C}" type="datetime1">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6B5E4A-BC61-40B6-BB35-2341ACDE4617}" type="datetime1">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80128C-8A7B-4BFF-9F4F-4AF178635DBF}" type="datetime1">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1E165-0877-4191-B9EB-FB135541E6FB}" type="datetime1">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EB5BE7-BEC1-4526-9F84-2473926EA868}" type="datetime1">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D8C8E3-E4C7-42E0-80C6-C212E6145AC0}" type="datetime1">
              <a:rPr lang="en-US" smtClean="0"/>
              <a:t>11/12/2018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
        <p:nvSpPr>
          <p:cNvPr id="5" name="Title 1"/>
          <p:cNvSpPr>
            <a:spLocks noGrp="1"/>
          </p:cNvSpPr>
          <p:nvPr>
            <p:ph type="ctrTitle"/>
          </p:nvPr>
        </p:nvSpPr>
        <p:spPr>
          <a:xfrm>
            <a:off x="685800" y="1447800"/>
            <a:ext cx="7772400" cy="4038599"/>
          </a:xfrm>
          <a:ln>
            <a:solidFill>
              <a:schemeClr val="tx1"/>
            </a:solidFill>
          </a:ln>
        </p:spPr>
        <p:txBody>
          <a:bodyPr>
            <a:normAutofit/>
          </a:bodyPr>
          <a:lstStyle/>
          <a:p>
            <a:r>
              <a:rPr lang="en-US" sz="5400" b="1" dirty="0">
                <a:latin typeface="Times New Roman" panose="02020603050405020304" pitchFamily="18" charset="0"/>
                <a:cs typeface="Times New Roman" panose="02020603050405020304" pitchFamily="18" charset="0"/>
              </a:rPr>
              <a:t>Interprocessor Arbitration </a:t>
            </a:r>
          </a:p>
        </p:txBody>
      </p:sp>
    </p:spTree>
    <p:extLst>
      <p:ext uri="{BB962C8B-B14F-4D97-AF65-F5344CB8AC3E}">
        <p14:creationId xmlns:p14="http://schemas.microsoft.com/office/powerpoint/2010/main" val="664540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Autofit/>
          </a:bodyPr>
          <a:lstStyle/>
          <a:p>
            <a:r>
              <a:rPr lang="en-US" sz="2700" b="1" dirty="0">
                <a:latin typeface="Times New Roman" panose="02020603050405020304" pitchFamily="18" charset="0"/>
                <a:cs typeface="Times New Roman" panose="02020603050405020304" pitchFamily="18" charset="0"/>
              </a:rPr>
              <a:t>Interprocessor </a:t>
            </a:r>
            <a:r>
              <a:rPr lang="en-US" sz="2700" b="1" dirty="0" smtClean="0">
                <a:latin typeface="Times New Roman" panose="02020603050405020304" pitchFamily="18" charset="0"/>
                <a:cs typeface="Times New Roman" panose="02020603050405020304" pitchFamily="18" charset="0"/>
              </a:rPr>
              <a:t>Communication &amp; Synchronization</a:t>
            </a:r>
            <a:endParaRPr lang="en-US" sz="27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457200" y="914400"/>
            <a:ext cx="8229600" cy="5334000"/>
          </a:xfrm>
        </p:spPr>
        <p:txBody>
          <a:bodyPr>
            <a:normAutofit/>
          </a:bodyPr>
          <a:lstStyle/>
          <a:p>
            <a:pPr marL="342900" indent="-342900" algn="l">
              <a:buFont typeface="Arial" panose="020B0604020202020204" pitchFamily="34" charset="0"/>
              <a:buChar char="•"/>
            </a:pPr>
            <a:endParaRPr lang="en-US" sz="2000" b="1" i="1" u="sng" dirty="0" smtClean="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endParaRPr lang="en-US" sz="2000" b="1" i="1" u="sng" dirty="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2000" b="1" i="1" u="sng" dirty="0" smtClean="0">
                <a:solidFill>
                  <a:schemeClr val="tx1"/>
                </a:solidFill>
                <a:latin typeface="Times New Roman" panose="02020603050405020304" pitchFamily="18" charset="0"/>
                <a:cs typeface="Times New Roman" panose="02020603050405020304" pitchFamily="18" charset="0"/>
              </a:rPr>
              <a:t>Communication</a:t>
            </a: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a:solidFill>
                  <a:schemeClr val="tx1"/>
                </a:solidFill>
                <a:latin typeface="Times New Roman" panose="02020603050405020304" pitchFamily="18" charset="0"/>
                <a:cs typeface="Times New Roman" panose="02020603050405020304" pitchFamily="18" charset="0"/>
              </a:rPr>
              <a:t>refers to the exchange of data between different processes. For example, parameters passed to a procedure in a different processor constitute interprocessor communication</a:t>
            </a:r>
            <a:r>
              <a:rPr lang="en-US" sz="2000" dirty="0" smtClean="0">
                <a:solidFill>
                  <a:schemeClr val="tx1"/>
                </a:solidFill>
                <a:latin typeface="Times New Roman" panose="02020603050405020304" pitchFamily="18" charset="0"/>
                <a:cs typeface="Times New Roman" panose="02020603050405020304" pitchFamily="18" charset="0"/>
              </a:rPr>
              <a:t>.</a:t>
            </a:r>
          </a:p>
          <a:p>
            <a:pPr algn="l"/>
            <a:endParaRPr lang="en-US" sz="20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000" b="1" i="1" u="sng" dirty="0">
                <a:solidFill>
                  <a:schemeClr val="tx1"/>
                </a:solidFill>
                <a:latin typeface="Times New Roman" panose="02020603050405020304" pitchFamily="18" charset="0"/>
                <a:cs typeface="Times New Roman" panose="02020603050405020304" pitchFamily="18" charset="0"/>
              </a:rPr>
              <a:t>Synchronization</a:t>
            </a:r>
            <a:r>
              <a:rPr lang="en-US" sz="2000" dirty="0">
                <a:solidFill>
                  <a:schemeClr val="tx1"/>
                </a:solidFill>
                <a:latin typeface="Times New Roman" panose="02020603050405020304" pitchFamily="18" charset="0"/>
                <a:cs typeface="Times New Roman" panose="02020603050405020304" pitchFamily="18" charset="0"/>
              </a:rPr>
              <a:t> refers to the special case where the data used to communicate between processors is control information. Synchronization is needed to enforce the correct sequence of processes and to ensure mutually exclusive access to shared writable data</a:t>
            </a:r>
            <a:r>
              <a:rPr lang="en-US" sz="2000" dirty="0" smtClean="0">
                <a:solidFill>
                  <a:schemeClr val="tx1"/>
                </a:solidFill>
                <a:latin typeface="Times New Roman" panose="02020603050405020304" pitchFamily="18" charset="0"/>
                <a:cs typeface="Times New Roman" panose="02020603050405020304" pitchFamily="18" charset="0"/>
              </a:rPr>
              <a:t>.</a:t>
            </a:r>
          </a:p>
          <a:p>
            <a:pPr algn="l"/>
            <a:endParaRPr lang="en-US" sz="2000" dirty="0" smtClean="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One of the most popular methods is through the use of a binary semaphore</a:t>
            </a:r>
            <a:r>
              <a:rPr lang="en-US" sz="2000" dirty="0" smtClean="0">
                <a:solidFill>
                  <a:schemeClr val="tx1"/>
                </a:solidFill>
                <a:latin typeface="Times New Roman" panose="02020603050405020304" pitchFamily="18" charset="0"/>
                <a:cs typeface="Times New Roman" panose="02020603050405020304" pitchFamily="18" charset="0"/>
              </a:rPr>
              <a:t>.</a:t>
            </a: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2556618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Autofit/>
          </a:bodyPr>
          <a:lstStyle/>
          <a:p>
            <a:r>
              <a:rPr lang="en-US" sz="2700" b="1" dirty="0">
                <a:latin typeface="Times New Roman" panose="02020603050405020304" pitchFamily="18" charset="0"/>
                <a:cs typeface="Times New Roman" panose="02020603050405020304" pitchFamily="18" charset="0"/>
              </a:rPr>
              <a:t>Interprocessor Communication </a:t>
            </a:r>
            <a:r>
              <a:rPr lang="en-US" sz="2700" b="1" dirty="0" smtClean="0">
                <a:latin typeface="Times New Roman" panose="02020603050405020304" pitchFamily="18" charset="0"/>
                <a:cs typeface="Times New Roman" panose="02020603050405020304" pitchFamily="18" charset="0"/>
              </a:rPr>
              <a:t>&amp; Synchronization</a:t>
            </a:r>
            <a:endParaRPr lang="en-US" sz="27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457200" y="914400"/>
            <a:ext cx="8229600" cy="5334000"/>
          </a:xfrm>
          <a:ln>
            <a:solidFill>
              <a:schemeClr val="accent1"/>
            </a:solidFill>
          </a:ln>
        </p:spPr>
        <p:txBody>
          <a:bodyPr>
            <a:normAutofit/>
          </a:bodyPr>
          <a:lstStyle/>
          <a:p>
            <a:r>
              <a:rPr lang="en-US" sz="2000" b="1" dirty="0">
                <a:solidFill>
                  <a:schemeClr val="tx1"/>
                </a:solidFill>
                <a:latin typeface="Times New Roman" panose="02020603050405020304" pitchFamily="18" charset="0"/>
                <a:cs typeface="Times New Roman" panose="02020603050405020304" pitchFamily="18" charset="0"/>
              </a:rPr>
              <a:t>Shared </a:t>
            </a:r>
            <a:r>
              <a:rPr lang="en-US" sz="2000" b="1" dirty="0" smtClean="0">
                <a:solidFill>
                  <a:schemeClr val="tx1"/>
                </a:solidFill>
                <a:latin typeface="Times New Roman" panose="02020603050405020304" pitchFamily="18" charset="0"/>
                <a:cs typeface="Times New Roman" panose="02020603050405020304" pitchFamily="18" charset="0"/>
              </a:rPr>
              <a:t>memory</a:t>
            </a:r>
            <a:endParaRPr lang="en-US" sz="2000" b="1" dirty="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Communication is by common area of shared memory</a:t>
            </a:r>
          </a:p>
          <a:p>
            <a:pPr marL="342900" indent="-342900" algn="l">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Sender alert the receiver by interrupt and data transfer through I/O </a:t>
            </a:r>
            <a:r>
              <a:rPr lang="en-US" sz="2000" dirty="0" smtClean="0">
                <a:solidFill>
                  <a:schemeClr val="tx1"/>
                </a:solidFill>
                <a:latin typeface="Times New Roman" panose="02020603050405020304" pitchFamily="18" charset="0"/>
                <a:cs typeface="Times New Roman" panose="02020603050405020304" pitchFamily="18" charset="0"/>
              </a:rPr>
              <a:t>path.</a:t>
            </a:r>
          </a:p>
          <a:p>
            <a:pPr algn="l"/>
            <a:endParaRPr lang="en-US" sz="2000" dirty="0" smtClean="0">
              <a:solidFill>
                <a:schemeClr val="tx1"/>
              </a:solidFill>
              <a:latin typeface="Times New Roman" panose="02020603050405020304" pitchFamily="18" charset="0"/>
              <a:cs typeface="Times New Roman" panose="02020603050405020304" pitchFamily="18" charset="0"/>
            </a:endParaRPr>
          </a:p>
          <a:p>
            <a:r>
              <a:rPr lang="en-US" sz="2000" b="1" dirty="0" smtClean="0">
                <a:solidFill>
                  <a:schemeClr val="tx1"/>
                </a:solidFill>
                <a:latin typeface="Times New Roman" panose="02020603050405020304" pitchFamily="18" charset="0"/>
                <a:cs typeface="Times New Roman" panose="02020603050405020304" pitchFamily="18" charset="0"/>
              </a:rPr>
              <a:t>Loosely coupled</a:t>
            </a:r>
          </a:p>
          <a:p>
            <a:pPr marL="342900" indent="-342900" algn="l">
              <a:buFont typeface="Arial" panose="020B0604020202020204" pitchFamily="34" charset="0"/>
              <a:buChar char="•"/>
            </a:pPr>
            <a:r>
              <a:rPr lang="en-US" sz="2000" dirty="0" smtClean="0">
                <a:solidFill>
                  <a:schemeClr val="tx1"/>
                </a:solidFill>
                <a:latin typeface="Times New Roman" panose="02020603050405020304" pitchFamily="18" charset="0"/>
                <a:cs typeface="Times New Roman" panose="02020603050405020304" pitchFamily="18" charset="0"/>
              </a:rPr>
              <a:t>Communication </a:t>
            </a:r>
            <a:r>
              <a:rPr lang="en-US" sz="2000" dirty="0">
                <a:solidFill>
                  <a:schemeClr val="tx1"/>
                </a:solidFill>
                <a:latin typeface="Times New Roman" panose="02020603050405020304" pitchFamily="18" charset="0"/>
                <a:cs typeface="Times New Roman" panose="02020603050405020304" pitchFamily="18" charset="0"/>
              </a:rPr>
              <a:t>is through message passing I/O channels</a:t>
            </a:r>
          </a:p>
          <a:p>
            <a:pPr marL="342900" indent="-342900" algn="l">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One calls a procedure which resides in the memory of the destination</a:t>
            </a:r>
          </a:p>
          <a:p>
            <a:pPr marL="342900" indent="-342900" algn="l">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O.S. in each node controls the communication</a:t>
            </a:r>
          </a:p>
          <a:p>
            <a:pPr algn="l"/>
            <a:endParaRPr lang="en-US" sz="2000" dirty="0">
              <a:solidFill>
                <a:schemeClr val="tx1"/>
              </a:solidFill>
              <a:latin typeface="Times New Roman" panose="02020603050405020304" pitchFamily="18" charset="0"/>
              <a:cs typeface="Times New Roman" panose="02020603050405020304" pitchFamily="18" charset="0"/>
            </a:endParaRPr>
          </a:p>
          <a:p>
            <a:r>
              <a:rPr lang="en-US" sz="2000" b="1" dirty="0">
                <a:solidFill>
                  <a:schemeClr val="tx1"/>
                </a:solidFill>
                <a:latin typeface="Times New Roman" panose="02020603050405020304" pitchFamily="18" charset="0"/>
                <a:cs typeface="Times New Roman" panose="02020603050405020304" pitchFamily="18" charset="0"/>
              </a:rPr>
              <a:t>Organizations used in design of OS for multiprocessors</a:t>
            </a:r>
          </a:p>
          <a:p>
            <a:pPr marL="457200" indent="-457200" algn="l">
              <a:buAutoNum type="arabicParenR"/>
            </a:pPr>
            <a:r>
              <a:rPr lang="en-US" sz="2000" dirty="0" smtClean="0">
                <a:solidFill>
                  <a:schemeClr val="tx1"/>
                </a:solidFill>
                <a:latin typeface="Times New Roman" panose="02020603050405020304" pitchFamily="18" charset="0"/>
                <a:cs typeface="Times New Roman" panose="02020603050405020304" pitchFamily="18" charset="0"/>
              </a:rPr>
              <a:t>Master-slave </a:t>
            </a:r>
            <a:r>
              <a:rPr lang="en-US" sz="2000" dirty="0">
                <a:solidFill>
                  <a:schemeClr val="tx1"/>
                </a:solidFill>
                <a:latin typeface="Times New Roman" panose="02020603050405020304" pitchFamily="18" charset="0"/>
                <a:cs typeface="Times New Roman" panose="02020603050405020304" pitchFamily="18" charset="0"/>
              </a:rPr>
              <a:t>configuration</a:t>
            </a:r>
          </a:p>
          <a:p>
            <a:pPr marL="457200" indent="-457200" algn="l">
              <a:buAutoNum type="arabicParenR"/>
            </a:pPr>
            <a:r>
              <a:rPr lang="en-US" sz="2000" dirty="0" smtClean="0">
                <a:solidFill>
                  <a:schemeClr val="tx1"/>
                </a:solidFill>
                <a:latin typeface="Times New Roman" panose="02020603050405020304" pitchFamily="18" charset="0"/>
                <a:cs typeface="Times New Roman" panose="02020603050405020304" pitchFamily="18" charset="0"/>
              </a:rPr>
              <a:t>Separate </a:t>
            </a:r>
            <a:r>
              <a:rPr lang="en-US" sz="2000" dirty="0">
                <a:solidFill>
                  <a:schemeClr val="tx1"/>
                </a:solidFill>
                <a:latin typeface="Times New Roman" panose="02020603050405020304" pitchFamily="18" charset="0"/>
                <a:cs typeface="Times New Roman" panose="02020603050405020304" pitchFamily="18" charset="0"/>
              </a:rPr>
              <a:t>operating system</a:t>
            </a:r>
          </a:p>
          <a:p>
            <a:pPr marL="457200" indent="-457200" algn="l">
              <a:buAutoNum type="arabicParenR"/>
            </a:pPr>
            <a:r>
              <a:rPr lang="en-US" sz="2000" dirty="0" smtClean="0">
                <a:solidFill>
                  <a:schemeClr val="tx1"/>
                </a:solidFill>
                <a:latin typeface="Times New Roman" panose="02020603050405020304" pitchFamily="18" charset="0"/>
                <a:cs typeface="Times New Roman" panose="02020603050405020304" pitchFamily="18" charset="0"/>
              </a:rPr>
              <a:t>Distributed </a:t>
            </a:r>
            <a:r>
              <a:rPr lang="en-US" sz="2000" dirty="0">
                <a:solidFill>
                  <a:schemeClr val="tx1"/>
                </a:solidFill>
                <a:latin typeface="Times New Roman" panose="02020603050405020304" pitchFamily="18" charset="0"/>
                <a:cs typeface="Times New Roman" panose="02020603050405020304" pitchFamily="18" charset="0"/>
              </a:rPr>
              <a:t>operating system. </a:t>
            </a: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2556618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fontScale="90000"/>
          </a:bodyPr>
          <a:lstStyle/>
          <a:p>
            <a:r>
              <a:rPr lang="en-US" sz="3600" b="1" dirty="0">
                <a:latin typeface="Times New Roman" panose="02020603050405020304" pitchFamily="18" charset="0"/>
                <a:cs typeface="Times New Roman" panose="02020603050405020304" pitchFamily="18" charset="0"/>
              </a:rPr>
              <a:t>Interprocessor Arbitration </a:t>
            </a:r>
          </a:p>
        </p:txBody>
      </p:sp>
      <p:sp>
        <p:nvSpPr>
          <p:cNvPr id="3" name="Subtitle 2"/>
          <p:cNvSpPr>
            <a:spLocks noGrp="1"/>
          </p:cNvSpPr>
          <p:nvPr>
            <p:ph type="subTitle" idx="1"/>
          </p:nvPr>
        </p:nvSpPr>
        <p:spPr>
          <a:xfrm>
            <a:off x="457200" y="914400"/>
            <a:ext cx="8229600" cy="5334000"/>
          </a:xfrm>
          <a:ln>
            <a:solidFill>
              <a:schemeClr val="accent1"/>
            </a:solidFill>
          </a:ln>
        </p:spPr>
        <p:txBody>
          <a:bodyPr>
            <a:normAutofit lnSpcReduction="10000"/>
          </a:bodyPr>
          <a:lstStyle/>
          <a:p>
            <a:r>
              <a:rPr lang="en-US" sz="2400" b="1" dirty="0" smtClean="0">
                <a:solidFill>
                  <a:schemeClr val="tx1"/>
                </a:solidFill>
                <a:latin typeface="Times New Roman" panose="02020603050405020304" pitchFamily="18" charset="0"/>
                <a:cs typeface="Times New Roman" panose="02020603050405020304" pitchFamily="18" charset="0"/>
              </a:rPr>
              <a:t>Buses</a:t>
            </a:r>
            <a:endParaRPr lang="en-US" sz="2000" b="1" dirty="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2000" b="1" dirty="0" smtClean="0">
                <a:solidFill>
                  <a:schemeClr val="tx1"/>
                </a:solidFill>
                <a:latin typeface="Times New Roman" panose="02020603050405020304" pitchFamily="18" charset="0"/>
                <a:cs typeface="Times New Roman" panose="02020603050405020304" pitchFamily="18" charset="0"/>
              </a:rPr>
              <a:t>What is Bus?</a:t>
            </a:r>
          </a:p>
          <a:p>
            <a:pPr marL="342900" indent="-342900" algn="l">
              <a:buFont typeface="Arial" panose="020B0604020202020204" pitchFamily="34" charset="0"/>
              <a:buChar char="•"/>
            </a:pPr>
            <a:r>
              <a:rPr lang="en-US" sz="2000" b="1" i="1" u="sng" dirty="0" smtClean="0">
                <a:solidFill>
                  <a:schemeClr val="tx1"/>
                </a:solidFill>
                <a:latin typeface="Times New Roman" panose="02020603050405020304" pitchFamily="18" charset="0"/>
                <a:cs typeface="Times New Roman" panose="02020603050405020304" pitchFamily="18" charset="0"/>
              </a:rPr>
              <a:t>A </a:t>
            </a:r>
            <a:r>
              <a:rPr lang="en-US" sz="2000" b="1" i="1" u="sng" dirty="0">
                <a:solidFill>
                  <a:schemeClr val="tx1"/>
                </a:solidFill>
                <a:latin typeface="Times New Roman" panose="02020603050405020304" pitchFamily="18" charset="0"/>
                <a:cs typeface="Times New Roman" panose="02020603050405020304" pitchFamily="18" charset="0"/>
              </a:rPr>
              <a:t>memory bus </a:t>
            </a:r>
            <a:r>
              <a:rPr lang="en-US" sz="2000" dirty="0">
                <a:solidFill>
                  <a:schemeClr val="tx1"/>
                </a:solidFill>
                <a:latin typeface="Times New Roman" panose="02020603050405020304" pitchFamily="18" charset="0"/>
                <a:cs typeface="Times New Roman" panose="02020603050405020304" pitchFamily="18" charset="0"/>
              </a:rPr>
              <a:t>consists of lines for transferring data, address, </a:t>
            </a:r>
            <a:r>
              <a:rPr lang="en-US" sz="2000" dirty="0" smtClean="0">
                <a:solidFill>
                  <a:schemeClr val="tx1"/>
                </a:solidFill>
                <a:latin typeface="Times New Roman" panose="02020603050405020304" pitchFamily="18" charset="0"/>
                <a:cs typeface="Times New Roman" panose="02020603050405020304" pitchFamily="18" charset="0"/>
              </a:rPr>
              <a:t>and read/write information.</a:t>
            </a:r>
          </a:p>
          <a:p>
            <a:pPr marL="342900" indent="-342900" algn="l">
              <a:buFont typeface="Arial" panose="020B0604020202020204" pitchFamily="34" charset="0"/>
              <a:buChar char="•"/>
            </a:pPr>
            <a:r>
              <a:rPr lang="en-US" sz="2000" b="1" i="1" u="sng" dirty="0" smtClean="0">
                <a:solidFill>
                  <a:schemeClr val="tx1"/>
                </a:solidFill>
                <a:latin typeface="Times New Roman" panose="02020603050405020304" pitchFamily="18" charset="0"/>
                <a:cs typeface="Times New Roman" panose="02020603050405020304" pitchFamily="18" charset="0"/>
              </a:rPr>
              <a:t>An </a:t>
            </a:r>
            <a:r>
              <a:rPr lang="en-US" sz="2000" b="1" i="1" u="sng" dirty="0">
                <a:solidFill>
                  <a:schemeClr val="tx1"/>
                </a:solidFill>
                <a:latin typeface="Times New Roman" panose="02020603050405020304" pitchFamily="18" charset="0"/>
                <a:cs typeface="Times New Roman" panose="02020603050405020304" pitchFamily="18" charset="0"/>
              </a:rPr>
              <a:t>I/O bus </a:t>
            </a:r>
            <a:r>
              <a:rPr lang="en-US" sz="2000" dirty="0">
                <a:solidFill>
                  <a:schemeClr val="tx1"/>
                </a:solidFill>
                <a:latin typeface="Times New Roman" panose="02020603050405020304" pitchFamily="18" charset="0"/>
                <a:cs typeface="Times New Roman" panose="02020603050405020304" pitchFamily="18" charset="0"/>
              </a:rPr>
              <a:t>is used to transfer information to and from </a:t>
            </a:r>
            <a:r>
              <a:rPr lang="en-US" sz="2000" dirty="0" smtClean="0">
                <a:solidFill>
                  <a:schemeClr val="tx1"/>
                </a:solidFill>
                <a:latin typeface="Times New Roman" panose="02020603050405020304" pitchFamily="18" charset="0"/>
                <a:cs typeface="Times New Roman" panose="02020603050405020304" pitchFamily="18" charset="0"/>
              </a:rPr>
              <a:t>input </a:t>
            </a:r>
            <a:r>
              <a:rPr lang="en-US" sz="2000" dirty="0">
                <a:solidFill>
                  <a:schemeClr val="tx1"/>
                </a:solidFill>
                <a:latin typeface="Times New Roman" panose="02020603050405020304" pitchFamily="18" charset="0"/>
                <a:cs typeface="Times New Roman" panose="02020603050405020304" pitchFamily="18" charset="0"/>
              </a:rPr>
              <a:t>and output devices. </a:t>
            </a:r>
            <a:endParaRPr lang="en-US" sz="2000" dirty="0" smtClean="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2000" b="1" i="1" u="sng" dirty="0" smtClean="0">
                <a:solidFill>
                  <a:schemeClr val="tx1"/>
                </a:solidFill>
                <a:latin typeface="Times New Roman" panose="02020603050405020304" pitchFamily="18" charset="0"/>
                <a:cs typeface="Times New Roman" panose="02020603050405020304" pitchFamily="18" charset="0"/>
              </a:rPr>
              <a:t>A </a:t>
            </a:r>
            <a:r>
              <a:rPr lang="en-US" sz="2000" b="1" i="1" u="sng" dirty="0">
                <a:solidFill>
                  <a:schemeClr val="tx1"/>
                </a:solidFill>
                <a:latin typeface="Times New Roman" panose="02020603050405020304" pitchFamily="18" charset="0"/>
                <a:cs typeface="Times New Roman" panose="02020603050405020304" pitchFamily="18" charset="0"/>
              </a:rPr>
              <a:t>system bus </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smtClean="0">
                <a:solidFill>
                  <a:schemeClr val="tx1"/>
                </a:solidFill>
                <a:latin typeface="Times New Roman" panose="02020603050405020304" pitchFamily="18" charset="0"/>
                <a:cs typeface="Times New Roman" panose="02020603050405020304" pitchFamily="18" charset="0"/>
              </a:rPr>
              <a:t>connects </a:t>
            </a:r>
            <a:r>
              <a:rPr lang="en-US" sz="2000" dirty="0">
                <a:solidFill>
                  <a:schemeClr val="tx1"/>
                </a:solidFill>
                <a:latin typeface="Times New Roman" panose="02020603050405020304" pitchFamily="18" charset="0"/>
                <a:cs typeface="Times New Roman" panose="02020603050405020304" pitchFamily="18" charset="0"/>
              </a:rPr>
              <a:t>major components in a  </a:t>
            </a:r>
            <a:r>
              <a:rPr lang="en-US" sz="2000" dirty="0" smtClean="0">
                <a:solidFill>
                  <a:schemeClr val="tx1"/>
                </a:solidFill>
                <a:latin typeface="Times New Roman" panose="02020603050405020304" pitchFamily="18" charset="0"/>
                <a:cs typeface="Times New Roman" panose="02020603050405020304" pitchFamily="18" charset="0"/>
              </a:rPr>
              <a:t>multisystem </a:t>
            </a:r>
            <a:r>
              <a:rPr lang="en-US" sz="2000" dirty="0">
                <a:solidFill>
                  <a:schemeClr val="tx1"/>
                </a:solidFill>
                <a:latin typeface="Times New Roman" panose="02020603050405020304" pitchFamily="18" charset="0"/>
                <a:cs typeface="Times New Roman" panose="02020603050405020304" pitchFamily="18" charset="0"/>
              </a:rPr>
              <a:t>bus processor system, such as CPUs, IOPs, and memory. A typical system bus consists of approximately 100 signal lines. These lines are </a:t>
            </a:r>
            <a:r>
              <a:rPr lang="en-US" sz="2000" dirty="0" smtClean="0">
                <a:solidFill>
                  <a:schemeClr val="tx1"/>
                </a:solidFill>
                <a:latin typeface="Times New Roman" panose="02020603050405020304" pitchFamily="18" charset="0"/>
                <a:cs typeface="Times New Roman" panose="02020603050405020304" pitchFamily="18" charset="0"/>
              </a:rPr>
              <a:t>divided </a:t>
            </a:r>
            <a:r>
              <a:rPr lang="en-US" sz="2000" dirty="0">
                <a:solidFill>
                  <a:schemeClr val="tx1"/>
                </a:solidFill>
                <a:latin typeface="Times New Roman" panose="02020603050405020304" pitchFamily="18" charset="0"/>
                <a:cs typeface="Times New Roman" panose="02020603050405020304" pitchFamily="18" charset="0"/>
              </a:rPr>
              <a:t>into </a:t>
            </a:r>
            <a:r>
              <a:rPr lang="en-US" sz="2000" dirty="0" smtClean="0">
                <a:solidFill>
                  <a:schemeClr val="tx1"/>
                </a:solidFill>
                <a:latin typeface="Times New Roman" panose="02020603050405020304" pitchFamily="18" charset="0"/>
                <a:cs typeface="Times New Roman" panose="02020603050405020304" pitchFamily="18" charset="0"/>
              </a:rPr>
              <a:t>three functional </a:t>
            </a:r>
            <a:r>
              <a:rPr lang="en-US" sz="2000" dirty="0">
                <a:solidFill>
                  <a:schemeClr val="tx1"/>
                </a:solidFill>
                <a:latin typeface="Times New Roman" panose="02020603050405020304" pitchFamily="18" charset="0"/>
                <a:cs typeface="Times New Roman" panose="02020603050405020304" pitchFamily="18" charset="0"/>
              </a:rPr>
              <a:t>groups: data, address, and control. </a:t>
            </a:r>
            <a:endParaRPr lang="en-US" sz="2000" dirty="0" smtClean="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2000" b="1" dirty="0">
                <a:solidFill>
                  <a:schemeClr val="tx1"/>
                </a:solidFill>
                <a:latin typeface="Times New Roman" panose="02020603050405020304" pitchFamily="18" charset="0"/>
                <a:cs typeface="Times New Roman" panose="02020603050405020304" pitchFamily="18" charset="0"/>
              </a:rPr>
              <a:t>B</a:t>
            </a:r>
            <a:r>
              <a:rPr lang="en-US" sz="2000" b="1" dirty="0" smtClean="0">
                <a:solidFill>
                  <a:schemeClr val="tx1"/>
                </a:solidFill>
                <a:latin typeface="Times New Roman" panose="02020603050405020304" pitchFamily="18" charset="0"/>
                <a:cs typeface="Times New Roman" panose="02020603050405020304" pitchFamily="18" charset="0"/>
              </a:rPr>
              <a:t>us conflict?</a:t>
            </a:r>
            <a:endParaRPr lang="en-US" sz="2000" b="1" dirty="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2000" dirty="0" smtClean="0">
                <a:solidFill>
                  <a:schemeClr val="tx1"/>
                </a:solidFill>
                <a:latin typeface="Times New Roman" panose="02020603050405020304" pitchFamily="18" charset="0"/>
                <a:cs typeface="Times New Roman" panose="02020603050405020304" pitchFamily="18" charset="0"/>
              </a:rPr>
              <a:t>Arbitration </a:t>
            </a:r>
            <a:r>
              <a:rPr lang="en-US" sz="2000" dirty="0">
                <a:solidFill>
                  <a:schemeClr val="tx1"/>
                </a:solidFill>
                <a:latin typeface="Times New Roman" panose="02020603050405020304" pitchFamily="18" charset="0"/>
                <a:cs typeface="Times New Roman" panose="02020603050405020304" pitchFamily="18" charset="0"/>
              </a:rPr>
              <a:t>logic resolves bus conflict</a:t>
            </a:r>
          </a:p>
          <a:p>
            <a:pPr marL="342900" indent="-342900" algn="l">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It would be the part of system bus </a:t>
            </a:r>
            <a:r>
              <a:rPr lang="en-US" sz="2000" dirty="0" smtClean="0">
                <a:solidFill>
                  <a:schemeClr val="tx1"/>
                </a:solidFill>
                <a:latin typeface="Times New Roman" panose="02020603050405020304" pitchFamily="18" charset="0"/>
                <a:cs typeface="Times New Roman" panose="02020603050405020304" pitchFamily="18" charset="0"/>
              </a:rPr>
              <a:t>controller</a:t>
            </a:r>
          </a:p>
          <a:p>
            <a:r>
              <a:rPr lang="en-US" sz="2200" b="1" dirty="0">
                <a:solidFill>
                  <a:schemeClr val="tx1"/>
                </a:solidFill>
                <a:latin typeface="Times New Roman" panose="02020603050405020304" pitchFamily="18" charset="0"/>
                <a:cs typeface="Times New Roman" panose="02020603050405020304" pitchFamily="18" charset="0"/>
              </a:rPr>
              <a:t>System Bus &amp; Data </a:t>
            </a:r>
            <a:r>
              <a:rPr lang="en-US" sz="2200" b="1" dirty="0" smtClean="0">
                <a:solidFill>
                  <a:schemeClr val="tx1"/>
                </a:solidFill>
                <a:latin typeface="Times New Roman" panose="02020603050405020304" pitchFamily="18" charset="0"/>
                <a:cs typeface="Times New Roman" panose="02020603050405020304" pitchFamily="18" charset="0"/>
              </a:rPr>
              <a:t>transfers</a:t>
            </a:r>
          </a:p>
          <a:p>
            <a:pPr marL="457200" indent="-457200" algn="l">
              <a:buFont typeface="Arial" pitchFamily="34" charset="0"/>
              <a:buAutoNum type="arabicParenR"/>
            </a:pPr>
            <a:r>
              <a:rPr lang="en-US" sz="2000" dirty="0">
                <a:solidFill>
                  <a:schemeClr val="tx1"/>
                </a:solidFill>
                <a:latin typeface="Times New Roman" panose="02020603050405020304" pitchFamily="18" charset="0"/>
                <a:cs typeface="Times New Roman" panose="02020603050405020304" pitchFamily="18" charset="0"/>
              </a:rPr>
              <a:t>synchronous bus (common clock </a:t>
            </a:r>
            <a:r>
              <a:rPr lang="en-US" sz="2000" dirty="0" smtClean="0">
                <a:solidFill>
                  <a:schemeClr val="tx1"/>
                </a:solidFill>
                <a:latin typeface="Times New Roman" panose="02020603050405020304" pitchFamily="18" charset="0"/>
                <a:cs typeface="Times New Roman" panose="02020603050405020304" pitchFamily="18" charset="0"/>
              </a:rPr>
              <a:t>source</a:t>
            </a:r>
            <a:r>
              <a:rPr lang="en-US" sz="2000" dirty="0">
                <a:solidFill>
                  <a:schemeClr val="tx1"/>
                </a:solidFill>
                <a:latin typeface="Times New Roman" panose="02020603050405020304" pitchFamily="18" charset="0"/>
                <a:cs typeface="Times New Roman" panose="02020603050405020304" pitchFamily="18" charset="0"/>
              </a:rPr>
              <a:t>)</a:t>
            </a:r>
          </a:p>
          <a:p>
            <a:pPr marL="457200" indent="-457200" algn="l">
              <a:buFont typeface="Arial" pitchFamily="34" charset="0"/>
              <a:buAutoNum type="arabicParenR"/>
            </a:pPr>
            <a:r>
              <a:rPr lang="en-US" sz="2000" dirty="0">
                <a:solidFill>
                  <a:schemeClr val="tx1"/>
                </a:solidFill>
                <a:latin typeface="Times New Roman" panose="02020603050405020304" pitchFamily="18" charset="0"/>
                <a:cs typeface="Times New Roman" panose="02020603050405020304" pitchFamily="18" charset="0"/>
              </a:rPr>
              <a:t>asynchronous bus (handshaking control </a:t>
            </a:r>
            <a:r>
              <a:rPr lang="en-US" sz="2000" dirty="0" smtClean="0">
                <a:solidFill>
                  <a:schemeClr val="tx1"/>
                </a:solidFill>
                <a:latin typeface="Times New Roman" panose="02020603050405020304" pitchFamily="18" charset="0"/>
                <a:cs typeface="Times New Roman" panose="02020603050405020304" pitchFamily="18" charset="0"/>
              </a:rPr>
              <a:t>signals)</a:t>
            </a: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2556618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fontScale="90000"/>
          </a:bodyPr>
          <a:lstStyle/>
          <a:p>
            <a:r>
              <a:rPr lang="en-US" sz="3600" b="1" dirty="0">
                <a:latin typeface="Times New Roman" panose="02020603050405020304" pitchFamily="18" charset="0"/>
                <a:cs typeface="Times New Roman" panose="02020603050405020304" pitchFamily="18" charset="0"/>
              </a:rPr>
              <a:t>Interprocessor </a:t>
            </a:r>
            <a:r>
              <a:rPr lang="en-US" sz="3600" b="1" dirty="0" smtClean="0">
                <a:latin typeface="Times New Roman" panose="02020603050405020304" pitchFamily="18" charset="0"/>
                <a:cs typeface="Times New Roman" panose="02020603050405020304" pitchFamily="18" charset="0"/>
              </a:rPr>
              <a:t>Arbitration</a:t>
            </a:r>
            <a:endParaRPr lang="en-US" sz="36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457200" y="914400"/>
            <a:ext cx="8229600" cy="5334000"/>
          </a:xfrm>
          <a:ln>
            <a:solidFill>
              <a:schemeClr val="accent1"/>
            </a:solidFill>
          </a:ln>
        </p:spPr>
        <p:txBody>
          <a:bodyPr>
            <a:normAutofit/>
          </a:bodyPr>
          <a:lstStyle/>
          <a:p>
            <a:pPr marL="342900" indent="-342900" algn="l">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Arbitration logic resolves bus conflict</a:t>
            </a:r>
          </a:p>
          <a:p>
            <a:pPr marL="342900" indent="-342900" algn="l">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It would be the part of system bus </a:t>
            </a:r>
            <a:r>
              <a:rPr lang="en-US" sz="2000" dirty="0" smtClean="0">
                <a:solidFill>
                  <a:schemeClr val="tx1"/>
                </a:solidFill>
                <a:latin typeface="Times New Roman" panose="02020603050405020304" pitchFamily="18" charset="0"/>
                <a:cs typeface="Times New Roman" panose="02020603050405020304" pitchFamily="18" charset="0"/>
              </a:rPr>
              <a:t>controller</a:t>
            </a:r>
          </a:p>
          <a:p>
            <a:pPr algn="l"/>
            <a:endParaRPr lang="en-US" sz="2000" dirty="0" smtClean="0">
              <a:solidFill>
                <a:schemeClr val="tx1"/>
              </a:solidFill>
              <a:latin typeface="Times New Roman" panose="02020603050405020304" pitchFamily="18" charset="0"/>
              <a:cs typeface="Times New Roman" panose="02020603050405020304" pitchFamily="18" charset="0"/>
            </a:endParaRPr>
          </a:p>
          <a:p>
            <a:r>
              <a:rPr lang="en-US" sz="2000" b="1" u="sng" dirty="0">
                <a:solidFill>
                  <a:schemeClr val="tx1"/>
                </a:solidFill>
                <a:latin typeface="Times New Roman" panose="02020603050405020304" pitchFamily="18" charset="0"/>
                <a:cs typeface="Times New Roman" panose="02020603050405020304" pitchFamily="18" charset="0"/>
              </a:rPr>
              <a:t>Arbitration logic </a:t>
            </a:r>
            <a:r>
              <a:rPr lang="en-US" sz="2000" b="1" u="sng" dirty="0" smtClean="0">
                <a:solidFill>
                  <a:schemeClr val="tx1"/>
                </a:solidFill>
                <a:latin typeface="Times New Roman" panose="02020603050405020304" pitchFamily="18" charset="0"/>
                <a:cs typeface="Times New Roman" panose="02020603050405020304" pitchFamily="18" charset="0"/>
              </a:rPr>
              <a:t>(Two types)</a:t>
            </a:r>
            <a:endParaRPr lang="en-US" sz="2000" b="1" u="sng" dirty="0">
              <a:solidFill>
                <a:schemeClr val="tx1"/>
              </a:solidFill>
              <a:latin typeface="Times New Roman" panose="02020603050405020304" pitchFamily="18" charset="0"/>
              <a:cs typeface="Times New Roman" panose="02020603050405020304" pitchFamily="18" charset="0"/>
            </a:endParaRPr>
          </a:p>
          <a:p>
            <a:pPr marL="457200" indent="-457200" algn="l">
              <a:buAutoNum type="arabicParenR"/>
            </a:pPr>
            <a:r>
              <a:rPr lang="en-US" sz="2000" dirty="0" smtClean="0">
                <a:solidFill>
                  <a:schemeClr val="tx1"/>
                </a:solidFill>
                <a:latin typeface="Times New Roman" panose="02020603050405020304" pitchFamily="18" charset="0"/>
                <a:cs typeface="Times New Roman" panose="02020603050405020304" pitchFamily="18" charset="0"/>
              </a:rPr>
              <a:t>Serial </a:t>
            </a:r>
            <a:r>
              <a:rPr lang="en-US" sz="2000" dirty="0">
                <a:solidFill>
                  <a:schemeClr val="tx1"/>
                </a:solidFill>
                <a:latin typeface="Times New Roman" panose="02020603050405020304" pitchFamily="18" charset="0"/>
                <a:cs typeface="Times New Roman" panose="02020603050405020304" pitchFamily="18" charset="0"/>
              </a:rPr>
              <a:t>arbitration procedure (daisy-chain connection): </a:t>
            </a:r>
            <a:endParaRPr lang="en-US" sz="2000" dirty="0" smtClean="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2000" dirty="0" smtClean="0">
                <a:solidFill>
                  <a:schemeClr val="tx1"/>
                </a:solidFill>
                <a:latin typeface="Times New Roman" panose="02020603050405020304" pitchFamily="18" charset="0"/>
                <a:cs typeface="Times New Roman" panose="02020603050405020304" pitchFamily="18" charset="0"/>
              </a:rPr>
              <a:t>The </a:t>
            </a:r>
            <a:r>
              <a:rPr lang="en-US" sz="2000" dirty="0">
                <a:solidFill>
                  <a:schemeClr val="tx1"/>
                </a:solidFill>
                <a:latin typeface="Times New Roman" panose="02020603050405020304" pitchFamily="18" charset="0"/>
                <a:cs typeface="Times New Roman" panose="02020603050405020304" pitchFamily="18" charset="0"/>
              </a:rPr>
              <a:t>processors connected to the system bus </a:t>
            </a:r>
            <a:r>
              <a:rPr lang="en-US" sz="2000" dirty="0" smtClean="0">
                <a:solidFill>
                  <a:schemeClr val="tx1"/>
                </a:solidFill>
                <a:latin typeface="Times New Roman" panose="02020603050405020304" pitchFamily="18" charset="0"/>
                <a:cs typeface="Times New Roman" panose="02020603050405020304" pitchFamily="18" charset="0"/>
              </a:rPr>
              <a:t>are </a:t>
            </a:r>
            <a:r>
              <a:rPr lang="en-US" sz="2000" dirty="0">
                <a:solidFill>
                  <a:schemeClr val="tx1"/>
                </a:solidFill>
                <a:latin typeface="Times New Roman" panose="02020603050405020304" pitchFamily="18" charset="0"/>
                <a:cs typeface="Times New Roman" panose="02020603050405020304" pitchFamily="18" charset="0"/>
              </a:rPr>
              <a:t>assigned priority according to their position along the priority control </a:t>
            </a:r>
            <a:r>
              <a:rPr lang="en-US" sz="2000" dirty="0" smtClean="0">
                <a:solidFill>
                  <a:schemeClr val="tx1"/>
                </a:solidFill>
                <a:latin typeface="Times New Roman" panose="02020603050405020304" pitchFamily="18" charset="0"/>
                <a:cs typeface="Times New Roman" panose="02020603050405020304" pitchFamily="18" charset="0"/>
              </a:rPr>
              <a:t>line. The </a:t>
            </a:r>
            <a:r>
              <a:rPr lang="en-US" sz="2000" dirty="0">
                <a:solidFill>
                  <a:schemeClr val="tx1"/>
                </a:solidFill>
                <a:latin typeface="Times New Roman" panose="02020603050405020304" pitchFamily="18" charset="0"/>
                <a:cs typeface="Times New Roman" panose="02020603050405020304" pitchFamily="18" charset="0"/>
              </a:rPr>
              <a:t>device closest to the priority line is assigned the highest priority. </a:t>
            </a:r>
            <a:endParaRPr lang="en-US" sz="2000" dirty="0" smtClean="0">
              <a:solidFill>
                <a:schemeClr val="tx1"/>
              </a:solidFill>
              <a:latin typeface="Times New Roman" panose="02020603050405020304" pitchFamily="18" charset="0"/>
              <a:cs typeface="Times New Roman" panose="02020603050405020304" pitchFamily="18" charset="0"/>
            </a:endParaRPr>
          </a:p>
          <a:p>
            <a:pPr algn="l"/>
            <a:endParaRPr lang="en-US" sz="2000" dirty="0" smtClean="0">
              <a:solidFill>
                <a:schemeClr val="tx1"/>
              </a:solidFill>
              <a:latin typeface="Times New Roman" panose="02020603050405020304" pitchFamily="18" charset="0"/>
              <a:cs typeface="Times New Roman" panose="02020603050405020304" pitchFamily="18" charset="0"/>
            </a:endParaRPr>
          </a:p>
          <a:p>
            <a:pPr marL="457200" indent="-457200" algn="l">
              <a:buAutoNum type="arabicParenR"/>
            </a:pPr>
            <a:r>
              <a:rPr lang="en-US" sz="2000" dirty="0" smtClean="0">
                <a:solidFill>
                  <a:schemeClr val="tx1"/>
                </a:solidFill>
                <a:latin typeface="Times New Roman" panose="02020603050405020304" pitchFamily="18" charset="0"/>
                <a:cs typeface="Times New Roman" panose="02020603050405020304" pitchFamily="18" charset="0"/>
              </a:rPr>
              <a:t>Parallel </a:t>
            </a:r>
            <a:r>
              <a:rPr lang="en-US" sz="2000" dirty="0">
                <a:solidFill>
                  <a:schemeClr val="tx1"/>
                </a:solidFill>
                <a:latin typeface="Times New Roman" panose="02020603050405020304" pitchFamily="18" charset="0"/>
                <a:cs typeface="Times New Roman" panose="02020603050405020304" pitchFamily="18" charset="0"/>
              </a:rPr>
              <a:t>arbitration procedure</a:t>
            </a:r>
          </a:p>
          <a:p>
            <a:pPr marL="342900" indent="-342900" algn="l">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Arbitration procedures services all processor requests on the basis of established priorities</a:t>
            </a: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2556618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fontScale="90000"/>
          </a:bodyPr>
          <a:lstStyle/>
          <a:p>
            <a:r>
              <a:rPr lang="en-US" sz="3600" dirty="0">
                <a:latin typeface="Times New Roman" panose="02020603050405020304" pitchFamily="18" charset="0"/>
                <a:cs typeface="Times New Roman" panose="02020603050405020304" pitchFamily="18" charset="0"/>
              </a:rPr>
              <a:t>Serial arbitration procedure</a:t>
            </a:r>
            <a:endParaRPr lang="en-US" sz="3600" b="1" dirty="0">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4</a:t>
            </a:fld>
            <a:endParaRPr lang="en-US"/>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1948" y="914400"/>
            <a:ext cx="6696303" cy="2438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rotWithShape="1">
          <a:blip r:embed="rId3">
            <a:extLst>
              <a:ext uri="{BEBA8EAE-BF5A-486C-A8C5-ECC9F3942E4B}">
                <a14:imgProps xmlns:a14="http://schemas.microsoft.com/office/drawing/2010/main">
                  <a14:imgLayer r:embed="rId4">
                    <a14:imgEffect>
                      <a14:brightnessContrast contrast="-40000"/>
                    </a14:imgEffect>
                  </a14:imgLayer>
                </a14:imgProps>
              </a:ext>
              <a:ext uri="{28A0092B-C50C-407E-A947-70E740481C1C}">
                <a14:useLocalDpi xmlns:a14="http://schemas.microsoft.com/office/drawing/2010/main" val="0"/>
              </a:ext>
            </a:extLst>
          </a:blip>
          <a:srcRect b="10253"/>
          <a:stretch/>
        </p:blipFill>
        <p:spPr bwMode="auto">
          <a:xfrm>
            <a:off x="2020166" y="3472704"/>
            <a:ext cx="5179868" cy="2699496"/>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6618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fontScale="90000"/>
          </a:bodyPr>
          <a:lstStyle/>
          <a:p>
            <a:r>
              <a:rPr lang="en-US" sz="3600" dirty="0">
                <a:latin typeface="Times New Roman" panose="02020603050405020304" pitchFamily="18" charset="0"/>
                <a:cs typeface="Times New Roman" panose="02020603050405020304" pitchFamily="18" charset="0"/>
              </a:rPr>
              <a:t>Parallel arbitration procedure</a:t>
            </a: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5</a:t>
            </a:fld>
            <a:endParaRPr lang="en-US"/>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404724"/>
            <a:ext cx="5334000" cy="431027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38800" y="4191000"/>
            <a:ext cx="3378924" cy="151618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6618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fontScale="90000"/>
          </a:bodyPr>
          <a:lstStyle/>
          <a:p>
            <a:r>
              <a:rPr lang="en-US" sz="3600" b="1" dirty="0">
                <a:latin typeface="Times New Roman" panose="02020603050405020304" pitchFamily="18" charset="0"/>
                <a:cs typeface="Times New Roman" panose="02020603050405020304" pitchFamily="18" charset="0"/>
              </a:rPr>
              <a:t>Dynamic Arbitration </a:t>
            </a:r>
            <a:r>
              <a:rPr lang="en-US" sz="3600" b="1" dirty="0" smtClean="0">
                <a:latin typeface="Times New Roman" panose="02020603050405020304" pitchFamily="18" charset="0"/>
                <a:cs typeface="Times New Roman" panose="02020603050405020304" pitchFamily="18" charset="0"/>
              </a:rPr>
              <a:t>Algorithms</a:t>
            </a:r>
            <a:endParaRPr lang="en-US" sz="36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457200" y="914400"/>
            <a:ext cx="8229600" cy="5267980"/>
          </a:xfrm>
          <a:ln>
            <a:solidFill>
              <a:schemeClr val="accent1"/>
            </a:solidFill>
          </a:ln>
        </p:spPr>
        <p:txBody>
          <a:bodyPr>
            <a:normAutofit/>
          </a:bodyPr>
          <a:lstStyle/>
          <a:p>
            <a:pPr marL="342900" indent="-342900" algn="l">
              <a:buFont typeface="Arial" panose="020B0604020202020204" pitchFamily="34" charset="0"/>
              <a:buChar char="•"/>
            </a:pPr>
            <a:r>
              <a:rPr lang="en-US" sz="2000" dirty="0" smtClean="0">
                <a:solidFill>
                  <a:schemeClr val="tx1"/>
                </a:solidFill>
                <a:latin typeface="Times New Roman" panose="02020603050405020304" pitchFamily="18" charset="0"/>
                <a:cs typeface="Times New Roman" panose="02020603050405020304" pitchFamily="18" charset="0"/>
              </a:rPr>
              <a:t>Static priority (Serial and Parallel)</a:t>
            </a:r>
          </a:p>
          <a:p>
            <a:pPr algn="l"/>
            <a:endParaRPr lang="en-US" sz="2000" dirty="0" smtClean="0">
              <a:solidFill>
                <a:schemeClr val="tx1"/>
              </a:solidFill>
              <a:latin typeface="Times New Roman" panose="02020603050405020304" pitchFamily="18" charset="0"/>
              <a:cs typeface="Times New Roman" panose="02020603050405020304" pitchFamily="18" charset="0"/>
            </a:endParaRPr>
          </a:p>
          <a:p>
            <a:r>
              <a:rPr lang="en-US" sz="2000" b="1" i="1" u="sng" dirty="0">
                <a:solidFill>
                  <a:schemeClr val="tx1"/>
                </a:solidFill>
                <a:latin typeface="Times New Roman" panose="02020603050405020304" pitchFamily="18" charset="0"/>
                <a:cs typeface="Times New Roman" panose="02020603050405020304" pitchFamily="18" charset="0"/>
              </a:rPr>
              <a:t>Dynamic Arbitration </a:t>
            </a:r>
            <a:r>
              <a:rPr lang="en-US" sz="2000" b="1" i="1" u="sng" dirty="0" smtClean="0">
                <a:solidFill>
                  <a:schemeClr val="tx1"/>
                </a:solidFill>
                <a:latin typeface="Times New Roman" panose="02020603050405020304" pitchFamily="18" charset="0"/>
                <a:cs typeface="Times New Roman" panose="02020603050405020304" pitchFamily="18" charset="0"/>
              </a:rPr>
              <a:t>Algorithms:</a:t>
            </a:r>
          </a:p>
          <a:p>
            <a:pPr marL="457200" indent="-457200" algn="l">
              <a:lnSpc>
                <a:spcPct val="150000"/>
              </a:lnSpc>
              <a:buAutoNum type="arabicParenR"/>
            </a:pPr>
            <a:r>
              <a:rPr lang="en-US" sz="2000" dirty="0" smtClean="0">
                <a:solidFill>
                  <a:schemeClr val="tx1"/>
                </a:solidFill>
                <a:latin typeface="Times New Roman" panose="02020603050405020304" pitchFamily="18" charset="0"/>
                <a:cs typeface="Times New Roman" panose="02020603050405020304" pitchFamily="18" charset="0"/>
              </a:rPr>
              <a:t>The </a:t>
            </a:r>
            <a:r>
              <a:rPr lang="en-US" sz="2000" dirty="0">
                <a:solidFill>
                  <a:schemeClr val="tx1"/>
                </a:solidFill>
                <a:latin typeface="Times New Roman" panose="02020603050405020304" pitchFamily="18" charset="0"/>
                <a:cs typeface="Times New Roman" panose="02020603050405020304" pitchFamily="18" charset="0"/>
              </a:rPr>
              <a:t>time slice </a:t>
            </a:r>
            <a:r>
              <a:rPr lang="en-US" sz="2000" dirty="0" smtClean="0">
                <a:solidFill>
                  <a:schemeClr val="tx1"/>
                </a:solidFill>
                <a:latin typeface="Times New Roman" panose="02020603050405020304" pitchFamily="18" charset="0"/>
                <a:cs typeface="Times New Roman" panose="02020603050405020304" pitchFamily="18" charset="0"/>
              </a:rPr>
              <a:t>algorithm</a:t>
            </a:r>
          </a:p>
          <a:p>
            <a:pPr marL="457200" indent="-457200" algn="l">
              <a:lnSpc>
                <a:spcPct val="150000"/>
              </a:lnSpc>
              <a:buAutoNum type="arabicParenR"/>
            </a:pPr>
            <a:r>
              <a:rPr lang="en-US" sz="2000" dirty="0" smtClean="0">
                <a:solidFill>
                  <a:schemeClr val="tx1"/>
                </a:solidFill>
                <a:latin typeface="Times New Roman" panose="02020603050405020304" pitchFamily="18" charset="0"/>
                <a:cs typeface="Times New Roman" panose="02020603050405020304" pitchFamily="18" charset="0"/>
              </a:rPr>
              <a:t>Polling algorithm</a:t>
            </a:r>
          </a:p>
          <a:p>
            <a:pPr marL="457200" indent="-457200" algn="l">
              <a:lnSpc>
                <a:spcPct val="150000"/>
              </a:lnSpc>
              <a:buAutoNum type="arabicParenR"/>
            </a:pPr>
            <a:r>
              <a:rPr lang="en-US" sz="2000" dirty="0">
                <a:solidFill>
                  <a:schemeClr val="tx1"/>
                </a:solidFill>
                <a:latin typeface="Times New Roman" panose="02020603050405020304" pitchFamily="18" charset="0"/>
                <a:cs typeface="Times New Roman" panose="02020603050405020304" pitchFamily="18" charset="0"/>
              </a:rPr>
              <a:t>The least recently used (LRU) </a:t>
            </a:r>
            <a:r>
              <a:rPr lang="en-US" sz="2000" dirty="0" smtClean="0">
                <a:solidFill>
                  <a:schemeClr val="tx1"/>
                </a:solidFill>
                <a:latin typeface="Times New Roman" panose="02020603050405020304" pitchFamily="18" charset="0"/>
                <a:cs typeface="Times New Roman" panose="02020603050405020304" pitchFamily="18" charset="0"/>
              </a:rPr>
              <a:t>algorithm</a:t>
            </a:r>
          </a:p>
          <a:p>
            <a:pPr marL="457200" indent="-457200" algn="l">
              <a:lnSpc>
                <a:spcPct val="150000"/>
              </a:lnSpc>
              <a:buAutoNum type="arabicParenR"/>
            </a:pPr>
            <a:r>
              <a:rPr lang="en-US" sz="2000" dirty="0">
                <a:solidFill>
                  <a:schemeClr val="tx1"/>
                </a:solidFill>
                <a:latin typeface="Times New Roman" panose="02020603050405020304" pitchFamily="18" charset="0"/>
                <a:cs typeface="Times New Roman" panose="02020603050405020304" pitchFamily="18" charset="0"/>
              </a:rPr>
              <a:t>T</a:t>
            </a:r>
            <a:r>
              <a:rPr lang="en-US" sz="2000" dirty="0" smtClean="0">
                <a:solidFill>
                  <a:schemeClr val="tx1"/>
                </a:solidFill>
                <a:latin typeface="Times New Roman" panose="02020603050405020304" pitchFamily="18" charset="0"/>
                <a:cs typeface="Times New Roman" panose="02020603050405020304" pitchFamily="18" charset="0"/>
              </a:rPr>
              <a:t>he </a:t>
            </a:r>
            <a:r>
              <a:rPr lang="en-US" sz="2000" dirty="0">
                <a:solidFill>
                  <a:schemeClr val="tx1"/>
                </a:solidFill>
                <a:latin typeface="Times New Roman" panose="02020603050405020304" pitchFamily="18" charset="0"/>
                <a:cs typeface="Times New Roman" panose="02020603050405020304" pitchFamily="18" charset="0"/>
              </a:rPr>
              <a:t>first-come, first-serve </a:t>
            </a:r>
            <a:r>
              <a:rPr lang="en-US" sz="2000" dirty="0" smtClean="0">
                <a:solidFill>
                  <a:schemeClr val="tx1"/>
                </a:solidFill>
                <a:latin typeface="Times New Roman" panose="02020603050405020304" pitchFamily="18" charset="0"/>
                <a:cs typeface="Times New Roman" panose="02020603050405020304" pitchFamily="18" charset="0"/>
              </a:rPr>
              <a:t>(FIFO) algorithm</a:t>
            </a:r>
          </a:p>
          <a:p>
            <a:pPr marL="457200" indent="-457200" algn="l">
              <a:lnSpc>
                <a:spcPct val="150000"/>
              </a:lnSpc>
              <a:buAutoNum type="arabicParenR"/>
            </a:pPr>
            <a:r>
              <a:rPr lang="en-US" sz="2000" dirty="0">
                <a:solidFill>
                  <a:schemeClr val="tx1"/>
                </a:solidFill>
                <a:latin typeface="Times New Roman" panose="02020603050405020304" pitchFamily="18" charset="0"/>
                <a:cs typeface="Times New Roman" panose="02020603050405020304" pitchFamily="18" charset="0"/>
              </a:rPr>
              <a:t>The rotating daisy-chain </a:t>
            </a:r>
            <a:r>
              <a:rPr lang="en-US" sz="2000" dirty="0" smtClean="0">
                <a:solidFill>
                  <a:schemeClr val="tx1"/>
                </a:solidFill>
                <a:latin typeface="Times New Roman" panose="02020603050405020304" pitchFamily="18" charset="0"/>
                <a:cs typeface="Times New Roman" panose="02020603050405020304" pitchFamily="18" charset="0"/>
              </a:rPr>
              <a:t>procedure</a:t>
            </a:r>
          </a:p>
          <a:p>
            <a:pPr algn="l"/>
            <a:endParaRPr lang="en-US" sz="2000" b="1" dirty="0" smtClean="0">
              <a:solidFill>
                <a:schemeClr val="tx1"/>
              </a:solidFill>
              <a:latin typeface="Times New Roman" panose="02020603050405020304" pitchFamily="18" charset="0"/>
              <a:cs typeface="Times New Roman" panose="02020603050405020304" pitchFamily="18" charset="0"/>
            </a:endParaRP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2556618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fontScale="90000"/>
          </a:bodyPr>
          <a:lstStyle/>
          <a:p>
            <a:r>
              <a:rPr lang="en-US" sz="3600" b="1" dirty="0">
                <a:latin typeface="Times New Roman" panose="02020603050405020304" pitchFamily="18" charset="0"/>
                <a:cs typeface="Times New Roman" panose="02020603050405020304" pitchFamily="18" charset="0"/>
              </a:rPr>
              <a:t>Dynamic Arbitration </a:t>
            </a:r>
            <a:r>
              <a:rPr lang="en-US" sz="3600" b="1" dirty="0" smtClean="0">
                <a:latin typeface="Times New Roman" panose="02020603050405020304" pitchFamily="18" charset="0"/>
                <a:cs typeface="Times New Roman" panose="02020603050405020304" pitchFamily="18" charset="0"/>
              </a:rPr>
              <a:t>Algorithms</a:t>
            </a:r>
            <a:endParaRPr lang="en-US" sz="36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457200" y="914400"/>
            <a:ext cx="8229600" cy="5334000"/>
          </a:xfrm>
          <a:ln>
            <a:solidFill>
              <a:schemeClr val="accent1"/>
            </a:solidFill>
          </a:ln>
        </p:spPr>
        <p:txBody>
          <a:bodyPr>
            <a:noAutofit/>
          </a:bodyPr>
          <a:lstStyle/>
          <a:p>
            <a:r>
              <a:rPr lang="en-US" sz="2000" b="1" u="sng" dirty="0">
                <a:solidFill>
                  <a:schemeClr val="tx1"/>
                </a:solidFill>
                <a:latin typeface="Times New Roman" panose="02020603050405020304" pitchFamily="18" charset="0"/>
                <a:cs typeface="Times New Roman" panose="02020603050405020304" pitchFamily="18" charset="0"/>
              </a:rPr>
              <a:t>The time slice algorithm </a:t>
            </a:r>
            <a:endParaRPr lang="en-US" sz="2000" b="1" u="sng" dirty="0" smtClean="0">
              <a:solidFill>
                <a:schemeClr val="tx1"/>
              </a:solidFill>
              <a:latin typeface="Times New Roman" panose="02020603050405020304" pitchFamily="18" charset="0"/>
              <a:cs typeface="Times New Roman" panose="02020603050405020304" pitchFamily="18" charset="0"/>
            </a:endParaRPr>
          </a:p>
          <a:p>
            <a:pPr algn="just"/>
            <a:r>
              <a:rPr lang="en-US" sz="2000" dirty="0" smtClean="0">
                <a:solidFill>
                  <a:schemeClr val="tx1"/>
                </a:solidFill>
                <a:latin typeface="Times New Roman" panose="02020603050405020304" pitchFamily="18" charset="0"/>
                <a:cs typeface="Times New Roman" panose="02020603050405020304" pitchFamily="18" charset="0"/>
              </a:rPr>
              <a:t>	It</a:t>
            </a:r>
            <a:r>
              <a:rPr lang="en-US" sz="2000" b="1" dirty="0" smtClean="0">
                <a:solidFill>
                  <a:schemeClr val="tx1"/>
                </a:solidFill>
                <a:latin typeface="Times New Roman" panose="02020603050405020304" pitchFamily="18" charset="0"/>
                <a:cs typeface="Times New Roman" panose="02020603050405020304" pitchFamily="18" charset="0"/>
              </a:rPr>
              <a:t> </a:t>
            </a:r>
            <a:r>
              <a:rPr lang="en-US" sz="2000" dirty="0" smtClean="0">
                <a:solidFill>
                  <a:schemeClr val="tx1"/>
                </a:solidFill>
                <a:latin typeface="Times New Roman" panose="02020603050405020304" pitchFamily="18" charset="0"/>
                <a:cs typeface="Times New Roman" panose="02020603050405020304" pitchFamily="18" charset="0"/>
              </a:rPr>
              <a:t>allocates </a:t>
            </a:r>
            <a:r>
              <a:rPr lang="en-US" sz="2000" dirty="0">
                <a:solidFill>
                  <a:schemeClr val="tx1"/>
                </a:solidFill>
                <a:latin typeface="Times New Roman" panose="02020603050405020304" pitchFamily="18" charset="0"/>
                <a:cs typeface="Times New Roman" panose="02020603050405020304" pitchFamily="18" charset="0"/>
              </a:rPr>
              <a:t>a fixed-length time slice of bus time </a:t>
            </a:r>
            <a:r>
              <a:rPr lang="en-US" sz="2000" dirty="0" smtClean="0">
                <a:solidFill>
                  <a:schemeClr val="tx1"/>
                </a:solidFill>
                <a:latin typeface="Times New Roman" panose="02020603050405020304" pitchFamily="18" charset="0"/>
                <a:cs typeface="Times New Roman" panose="02020603050405020304" pitchFamily="18" charset="0"/>
              </a:rPr>
              <a:t>that is </a:t>
            </a:r>
            <a:r>
              <a:rPr lang="en-US" sz="2000" dirty="0">
                <a:solidFill>
                  <a:schemeClr val="tx1"/>
                </a:solidFill>
                <a:latin typeface="Times New Roman" panose="02020603050405020304" pitchFamily="18" charset="0"/>
                <a:cs typeface="Times New Roman" panose="02020603050405020304" pitchFamily="18" charset="0"/>
              </a:rPr>
              <a:t>offered sequentially to each processor, in round-robin fashion. The service </a:t>
            </a:r>
            <a:r>
              <a:rPr lang="en-US" sz="2000" dirty="0" smtClean="0">
                <a:solidFill>
                  <a:schemeClr val="tx1"/>
                </a:solidFill>
                <a:latin typeface="Times New Roman" panose="02020603050405020304" pitchFamily="18" charset="0"/>
                <a:cs typeface="Times New Roman" panose="02020603050405020304" pitchFamily="18" charset="0"/>
              </a:rPr>
              <a:t> given </a:t>
            </a:r>
            <a:r>
              <a:rPr lang="en-US" sz="2000" dirty="0">
                <a:solidFill>
                  <a:schemeClr val="tx1"/>
                </a:solidFill>
                <a:latin typeface="Times New Roman" panose="02020603050405020304" pitchFamily="18" charset="0"/>
                <a:cs typeface="Times New Roman" panose="02020603050405020304" pitchFamily="18" charset="0"/>
              </a:rPr>
              <a:t>to each system component with this scheme is independent of its  </a:t>
            </a:r>
            <a:r>
              <a:rPr lang="en-US" sz="2000" dirty="0" smtClean="0">
                <a:solidFill>
                  <a:schemeClr val="tx1"/>
                </a:solidFill>
                <a:latin typeface="Times New Roman" panose="02020603050405020304" pitchFamily="18" charset="0"/>
                <a:cs typeface="Times New Roman" panose="02020603050405020304" pitchFamily="18" charset="0"/>
              </a:rPr>
              <a:t>location </a:t>
            </a:r>
            <a:r>
              <a:rPr lang="en-US" sz="2000" dirty="0">
                <a:solidFill>
                  <a:schemeClr val="tx1"/>
                </a:solidFill>
                <a:latin typeface="Times New Roman" panose="02020603050405020304" pitchFamily="18" charset="0"/>
                <a:cs typeface="Times New Roman" panose="02020603050405020304" pitchFamily="18" charset="0"/>
              </a:rPr>
              <a:t>along the bus. No preference is given to any particular device since each </a:t>
            </a:r>
            <a:r>
              <a:rPr lang="en-US" sz="2000" dirty="0" smtClean="0">
                <a:solidFill>
                  <a:schemeClr val="tx1"/>
                </a:solidFill>
                <a:latin typeface="Times New Roman" panose="02020603050405020304" pitchFamily="18" charset="0"/>
                <a:cs typeface="Times New Roman" panose="02020603050405020304" pitchFamily="18" charset="0"/>
              </a:rPr>
              <a:t> is </a:t>
            </a:r>
            <a:r>
              <a:rPr lang="en-US" sz="2000" dirty="0">
                <a:solidFill>
                  <a:schemeClr val="tx1"/>
                </a:solidFill>
                <a:latin typeface="Times New Roman" panose="02020603050405020304" pitchFamily="18" charset="0"/>
                <a:cs typeface="Times New Roman" panose="02020603050405020304" pitchFamily="18" charset="0"/>
              </a:rPr>
              <a:t>allotted the same amount of time to communicate with the bus. </a:t>
            </a:r>
          </a:p>
          <a:p>
            <a:r>
              <a:rPr lang="en-US" sz="2000" b="1" u="sng" dirty="0" smtClean="0">
                <a:solidFill>
                  <a:schemeClr val="tx1"/>
                </a:solidFill>
                <a:latin typeface="Times New Roman" panose="02020603050405020304" pitchFamily="18" charset="0"/>
                <a:cs typeface="Times New Roman" panose="02020603050405020304" pitchFamily="18" charset="0"/>
              </a:rPr>
              <a:t>Polling </a:t>
            </a:r>
          </a:p>
          <a:p>
            <a:pPr algn="just"/>
            <a:r>
              <a:rPr lang="en-US" sz="2000" dirty="0" smtClean="0">
                <a:solidFill>
                  <a:schemeClr val="tx1"/>
                </a:solidFill>
                <a:latin typeface="Times New Roman" panose="02020603050405020304" pitchFamily="18" charset="0"/>
                <a:cs typeface="Times New Roman" panose="02020603050405020304" pitchFamily="18" charset="0"/>
              </a:rPr>
              <a:t>	In </a:t>
            </a:r>
            <a:r>
              <a:rPr lang="en-US" sz="2000" dirty="0">
                <a:solidFill>
                  <a:schemeClr val="tx1"/>
                </a:solidFill>
                <a:latin typeface="Times New Roman" panose="02020603050405020304" pitchFamily="18" charset="0"/>
                <a:cs typeface="Times New Roman" panose="02020603050405020304" pitchFamily="18" charset="0"/>
              </a:rPr>
              <a:t>a bus system that uses polling, the bus grant signal is replaced by a set </a:t>
            </a:r>
            <a:r>
              <a:rPr lang="en-US" sz="2000" dirty="0" smtClean="0">
                <a:solidFill>
                  <a:schemeClr val="tx1"/>
                </a:solidFill>
                <a:latin typeface="Times New Roman" panose="02020603050405020304" pitchFamily="18" charset="0"/>
                <a:cs typeface="Times New Roman" panose="02020603050405020304" pitchFamily="18" charset="0"/>
              </a:rPr>
              <a:t> of </a:t>
            </a:r>
            <a:r>
              <a:rPr lang="en-US" sz="2000" dirty="0">
                <a:solidFill>
                  <a:schemeClr val="tx1"/>
                </a:solidFill>
                <a:latin typeface="Times New Roman" panose="02020603050405020304" pitchFamily="18" charset="0"/>
                <a:cs typeface="Times New Roman" panose="02020603050405020304" pitchFamily="18" charset="0"/>
              </a:rPr>
              <a:t>lines called poll lines which are connected to all units. These lines are used </a:t>
            </a:r>
            <a:r>
              <a:rPr lang="en-US" sz="2000" dirty="0" smtClean="0">
                <a:solidFill>
                  <a:schemeClr val="tx1"/>
                </a:solidFill>
                <a:latin typeface="Times New Roman" panose="02020603050405020304" pitchFamily="18" charset="0"/>
                <a:cs typeface="Times New Roman" panose="02020603050405020304" pitchFamily="18" charset="0"/>
              </a:rPr>
              <a:t> by </a:t>
            </a:r>
            <a:r>
              <a:rPr lang="en-US" sz="2000" dirty="0">
                <a:solidFill>
                  <a:schemeClr val="tx1"/>
                </a:solidFill>
                <a:latin typeface="Times New Roman" panose="02020603050405020304" pitchFamily="18" charset="0"/>
                <a:cs typeface="Times New Roman" panose="02020603050405020304" pitchFamily="18" charset="0"/>
              </a:rPr>
              <a:t>the bus controller to define an address for each device connected to the bus. </a:t>
            </a:r>
            <a:r>
              <a:rPr lang="en-US" sz="2000" dirty="0" smtClean="0">
                <a:solidFill>
                  <a:schemeClr val="tx1"/>
                </a:solidFill>
                <a:latin typeface="Times New Roman" panose="02020603050405020304" pitchFamily="18" charset="0"/>
                <a:cs typeface="Times New Roman" panose="02020603050405020304" pitchFamily="18" charset="0"/>
              </a:rPr>
              <a:t> The </a:t>
            </a:r>
            <a:r>
              <a:rPr lang="en-US" sz="2000" dirty="0">
                <a:solidFill>
                  <a:schemeClr val="tx1"/>
                </a:solidFill>
                <a:latin typeface="Times New Roman" panose="02020603050405020304" pitchFamily="18" charset="0"/>
                <a:cs typeface="Times New Roman" panose="02020603050405020304" pitchFamily="18" charset="0"/>
              </a:rPr>
              <a:t>bus controller sequences through the addresses in a prescribed manner. </a:t>
            </a:r>
            <a:r>
              <a:rPr lang="en-US" sz="2000" dirty="0" smtClean="0">
                <a:solidFill>
                  <a:schemeClr val="tx1"/>
                </a:solidFill>
                <a:latin typeface="Times New Roman" panose="02020603050405020304" pitchFamily="18" charset="0"/>
                <a:cs typeface="Times New Roman" panose="02020603050405020304" pitchFamily="18" charset="0"/>
              </a:rPr>
              <a:t> When </a:t>
            </a:r>
            <a:r>
              <a:rPr lang="en-US" sz="2000" dirty="0">
                <a:solidFill>
                  <a:schemeClr val="tx1"/>
                </a:solidFill>
                <a:latin typeface="Times New Roman" panose="02020603050405020304" pitchFamily="18" charset="0"/>
                <a:cs typeface="Times New Roman" panose="02020603050405020304" pitchFamily="18" charset="0"/>
              </a:rPr>
              <a:t>a processor that requires access recognizes its address, it activates the </a:t>
            </a:r>
            <a:r>
              <a:rPr lang="en-US" sz="2000" dirty="0" smtClean="0">
                <a:solidFill>
                  <a:schemeClr val="tx1"/>
                </a:solidFill>
                <a:latin typeface="Times New Roman" panose="02020603050405020304" pitchFamily="18" charset="0"/>
                <a:cs typeface="Times New Roman" panose="02020603050405020304" pitchFamily="18" charset="0"/>
              </a:rPr>
              <a:t> bus </a:t>
            </a:r>
            <a:r>
              <a:rPr lang="en-US" sz="2000" dirty="0">
                <a:solidFill>
                  <a:schemeClr val="tx1"/>
                </a:solidFill>
                <a:latin typeface="Times New Roman" panose="02020603050405020304" pitchFamily="18" charset="0"/>
                <a:cs typeface="Times New Roman" panose="02020603050405020304" pitchFamily="18" charset="0"/>
              </a:rPr>
              <a:t>busy line and then accesses the bus. After a number of bus cycles, the </a:t>
            </a:r>
            <a:r>
              <a:rPr lang="en-US" sz="2000" dirty="0" smtClean="0">
                <a:solidFill>
                  <a:schemeClr val="tx1"/>
                </a:solidFill>
                <a:latin typeface="Times New Roman" panose="02020603050405020304" pitchFamily="18" charset="0"/>
                <a:cs typeface="Times New Roman" panose="02020603050405020304" pitchFamily="18" charset="0"/>
              </a:rPr>
              <a:t> polling </a:t>
            </a:r>
            <a:r>
              <a:rPr lang="en-US" sz="2000" dirty="0">
                <a:solidFill>
                  <a:schemeClr val="tx1"/>
                </a:solidFill>
                <a:latin typeface="Times New Roman" panose="02020603050405020304" pitchFamily="18" charset="0"/>
                <a:cs typeface="Times New Roman" panose="02020603050405020304" pitchFamily="18" charset="0"/>
              </a:rPr>
              <a:t>process continues by choosing a different processor. The polling  </a:t>
            </a:r>
            <a:r>
              <a:rPr lang="en-US" sz="2000" dirty="0" smtClean="0">
                <a:solidFill>
                  <a:schemeClr val="tx1"/>
                </a:solidFill>
                <a:latin typeface="Times New Roman" panose="02020603050405020304" pitchFamily="18" charset="0"/>
                <a:cs typeface="Times New Roman" panose="02020603050405020304" pitchFamily="18" charset="0"/>
              </a:rPr>
              <a:t>sequence </a:t>
            </a:r>
            <a:r>
              <a:rPr lang="en-US" sz="2000" dirty="0">
                <a:solidFill>
                  <a:schemeClr val="tx1"/>
                </a:solidFill>
                <a:latin typeface="Times New Roman" panose="02020603050405020304" pitchFamily="18" charset="0"/>
                <a:cs typeface="Times New Roman" panose="02020603050405020304" pitchFamily="18" charset="0"/>
              </a:rPr>
              <a:t>is normally programmable, and as a result, the selection priority can </a:t>
            </a:r>
            <a:r>
              <a:rPr lang="en-US" sz="2000" dirty="0" smtClean="0">
                <a:solidFill>
                  <a:schemeClr val="tx1"/>
                </a:solidFill>
                <a:latin typeface="Times New Roman" panose="02020603050405020304" pitchFamily="18" charset="0"/>
                <a:cs typeface="Times New Roman" panose="02020603050405020304" pitchFamily="18" charset="0"/>
              </a:rPr>
              <a:t> be </a:t>
            </a:r>
            <a:r>
              <a:rPr lang="en-US" sz="2000" dirty="0">
                <a:solidFill>
                  <a:schemeClr val="tx1"/>
                </a:solidFill>
                <a:latin typeface="Times New Roman" panose="02020603050405020304" pitchFamily="18" charset="0"/>
                <a:cs typeface="Times New Roman" panose="02020603050405020304" pitchFamily="18" charset="0"/>
              </a:rPr>
              <a:t>altered under program control. </a:t>
            </a: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6217804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fontScale="90000"/>
          </a:bodyPr>
          <a:lstStyle/>
          <a:p>
            <a:r>
              <a:rPr lang="en-US" sz="3600" b="1" dirty="0">
                <a:latin typeface="Times New Roman" panose="02020603050405020304" pitchFamily="18" charset="0"/>
                <a:cs typeface="Times New Roman" panose="02020603050405020304" pitchFamily="18" charset="0"/>
              </a:rPr>
              <a:t>Dynamic Arbitration </a:t>
            </a:r>
            <a:r>
              <a:rPr lang="en-US" sz="3600" b="1" dirty="0" smtClean="0">
                <a:latin typeface="Times New Roman" panose="02020603050405020304" pitchFamily="18" charset="0"/>
                <a:cs typeface="Times New Roman" panose="02020603050405020304" pitchFamily="18" charset="0"/>
              </a:rPr>
              <a:t>Algorithms</a:t>
            </a:r>
            <a:endParaRPr lang="en-US" sz="36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457200" y="914400"/>
            <a:ext cx="8229600" cy="5334000"/>
          </a:xfrm>
          <a:ln>
            <a:solidFill>
              <a:schemeClr val="accent1"/>
            </a:solidFill>
          </a:ln>
        </p:spPr>
        <p:txBody>
          <a:bodyPr>
            <a:noAutofit/>
          </a:bodyPr>
          <a:lstStyle/>
          <a:p>
            <a:r>
              <a:rPr lang="en-US" sz="2000" b="1" dirty="0" smtClean="0">
                <a:solidFill>
                  <a:schemeClr val="tx1"/>
                </a:solidFill>
                <a:latin typeface="Times New Roman" panose="02020603050405020304" pitchFamily="18" charset="0"/>
                <a:cs typeface="Times New Roman" panose="02020603050405020304" pitchFamily="18" charset="0"/>
              </a:rPr>
              <a:t>LRU </a:t>
            </a:r>
            <a:r>
              <a:rPr lang="en-US" sz="2000" b="1" dirty="0">
                <a:solidFill>
                  <a:schemeClr val="tx1"/>
                </a:solidFill>
                <a:latin typeface="Times New Roman" panose="02020603050405020304" pitchFamily="18" charset="0"/>
                <a:cs typeface="Times New Roman" panose="02020603050405020304" pitchFamily="18" charset="0"/>
              </a:rPr>
              <a:t>The least recently used (LRU) algorithm </a:t>
            </a:r>
            <a:endParaRPr lang="en-US" sz="2000" b="1" dirty="0" smtClean="0">
              <a:solidFill>
                <a:schemeClr val="tx1"/>
              </a:solidFill>
              <a:latin typeface="Times New Roman" panose="02020603050405020304" pitchFamily="18" charset="0"/>
              <a:cs typeface="Times New Roman" panose="02020603050405020304" pitchFamily="18" charset="0"/>
            </a:endParaRPr>
          </a:p>
          <a:p>
            <a:pPr algn="just"/>
            <a:r>
              <a:rPr lang="en-US" sz="2000" dirty="0" smtClean="0">
                <a:solidFill>
                  <a:schemeClr val="tx1"/>
                </a:solidFill>
                <a:latin typeface="Times New Roman" panose="02020603050405020304" pitchFamily="18" charset="0"/>
                <a:cs typeface="Times New Roman" panose="02020603050405020304" pitchFamily="18" charset="0"/>
              </a:rPr>
              <a:t>	It gives </a:t>
            </a:r>
            <a:r>
              <a:rPr lang="en-US" sz="2000" dirty="0">
                <a:solidFill>
                  <a:schemeClr val="tx1"/>
                </a:solidFill>
                <a:latin typeface="Times New Roman" panose="02020603050405020304" pitchFamily="18" charset="0"/>
                <a:cs typeface="Times New Roman" panose="02020603050405020304" pitchFamily="18" charset="0"/>
              </a:rPr>
              <a:t>the highest priority to the </a:t>
            </a:r>
            <a:r>
              <a:rPr lang="en-US" sz="2000" dirty="0" smtClean="0">
                <a:solidFill>
                  <a:schemeClr val="tx1"/>
                </a:solidFill>
                <a:latin typeface="Times New Roman" panose="02020603050405020304" pitchFamily="18" charset="0"/>
                <a:cs typeface="Times New Roman" panose="02020603050405020304" pitchFamily="18" charset="0"/>
              </a:rPr>
              <a:t> requesting </a:t>
            </a:r>
            <a:r>
              <a:rPr lang="en-US" sz="2000" dirty="0">
                <a:solidFill>
                  <a:schemeClr val="tx1"/>
                </a:solidFill>
                <a:latin typeface="Times New Roman" panose="02020603050405020304" pitchFamily="18" charset="0"/>
                <a:cs typeface="Times New Roman" panose="02020603050405020304" pitchFamily="18" charset="0"/>
              </a:rPr>
              <a:t>device that has not used the bus for the longest interval. The </a:t>
            </a:r>
            <a:r>
              <a:rPr lang="en-US" sz="2000" dirty="0" smtClean="0">
                <a:solidFill>
                  <a:schemeClr val="tx1"/>
                </a:solidFill>
                <a:latin typeface="Times New Roman" panose="02020603050405020304" pitchFamily="18" charset="0"/>
                <a:cs typeface="Times New Roman" panose="02020603050405020304" pitchFamily="18" charset="0"/>
              </a:rPr>
              <a:t> priorities </a:t>
            </a:r>
            <a:r>
              <a:rPr lang="en-US" sz="2000" dirty="0">
                <a:solidFill>
                  <a:schemeClr val="tx1"/>
                </a:solidFill>
                <a:latin typeface="Times New Roman" panose="02020603050405020304" pitchFamily="18" charset="0"/>
                <a:cs typeface="Times New Roman" panose="02020603050405020304" pitchFamily="18" charset="0"/>
              </a:rPr>
              <a:t>are adjusted after a number of bus cycles according to the LRU </a:t>
            </a:r>
            <a:r>
              <a:rPr lang="en-US" sz="2000" dirty="0" smtClean="0">
                <a:solidFill>
                  <a:schemeClr val="tx1"/>
                </a:solidFill>
                <a:latin typeface="Times New Roman" panose="02020603050405020304" pitchFamily="18" charset="0"/>
                <a:cs typeface="Times New Roman" panose="02020603050405020304" pitchFamily="18" charset="0"/>
              </a:rPr>
              <a:t> algorithm</a:t>
            </a:r>
            <a:r>
              <a:rPr lang="en-US" sz="2000" dirty="0">
                <a:solidFill>
                  <a:schemeClr val="tx1"/>
                </a:solidFill>
                <a:latin typeface="Times New Roman" panose="02020603050405020304" pitchFamily="18" charset="0"/>
                <a:cs typeface="Times New Roman" panose="02020603050405020304" pitchFamily="18" charset="0"/>
              </a:rPr>
              <a:t>. With this procedure, no processor is favored over any other since </a:t>
            </a:r>
            <a:r>
              <a:rPr lang="en-US" sz="2000" dirty="0" smtClean="0">
                <a:solidFill>
                  <a:schemeClr val="tx1"/>
                </a:solidFill>
                <a:latin typeface="Times New Roman" panose="02020603050405020304" pitchFamily="18" charset="0"/>
                <a:cs typeface="Times New Roman" panose="02020603050405020304" pitchFamily="18" charset="0"/>
              </a:rPr>
              <a:t> the </a:t>
            </a:r>
            <a:r>
              <a:rPr lang="en-US" sz="2000" dirty="0">
                <a:solidFill>
                  <a:schemeClr val="tx1"/>
                </a:solidFill>
                <a:latin typeface="Times New Roman" panose="02020603050405020304" pitchFamily="18" charset="0"/>
                <a:cs typeface="Times New Roman" panose="02020603050405020304" pitchFamily="18" charset="0"/>
              </a:rPr>
              <a:t>priorities are dynamically changed to give every device an opportunity to </a:t>
            </a:r>
            <a:r>
              <a:rPr lang="en-US" sz="2000" dirty="0" smtClean="0">
                <a:solidFill>
                  <a:schemeClr val="tx1"/>
                </a:solidFill>
                <a:latin typeface="Times New Roman" panose="02020603050405020304" pitchFamily="18" charset="0"/>
                <a:cs typeface="Times New Roman" panose="02020603050405020304" pitchFamily="18" charset="0"/>
              </a:rPr>
              <a:t> access </a:t>
            </a:r>
            <a:r>
              <a:rPr lang="en-US" sz="2000" dirty="0">
                <a:solidFill>
                  <a:schemeClr val="tx1"/>
                </a:solidFill>
                <a:latin typeface="Times New Roman" panose="02020603050405020304" pitchFamily="18" charset="0"/>
                <a:cs typeface="Times New Roman" panose="02020603050405020304" pitchFamily="18" charset="0"/>
              </a:rPr>
              <a:t>the bus. </a:t>
            </a:r>
            <a:endParaRPr lang="en-US" sz="2000" dirty="0" smtClean="0">
              <a:solidFill>
                <a:schemeClr val="tx1"/>
              </a:solidFill>
              <a:latin typeface="Times New Roman" panose="02020603050405020304" pitchFamily="18" charset="0"/>
              <a:cs typeface="Times New Roman" panose="02020603050405020304" pitchFamily="18" charset="0"/>
            </a:endParaRPr>
          </a:p>
          <a:p>
            <a:pPr algn="just"/>
            <a:endParaRPr lang="en-US" sz="2000" dirty="0" smtClean="0">
              <a:solidFill>
                <a:schemeClr val="tx1"/>
              </a:solidFill>
              <a:latin typeface="Times New Roman" panose="02020603050405020304" pitchFamily="18" charset="0"/>
              <a:cs typeface="Times New Roman" panose="02020603050405020304" pitchFamily="18" charset="0"/>
            </a:endParaRPr>
          </a:p>
          <a:p>
            <a:pPr algn="just"/>
            <a:endParaRPr lang="en-US" sz="2000" dirty="0">
              <a:solidFill>
                <a:schemeClr val="tx1"/>
              </a:solidFill>
              <a:latin typeface="Times New Roman" panose="02020603050405020304" pitchFamily="18" charset="0"/>
              <a:cs typeface="Times New Roman" panose="02020603050405020304" pitchFamily="18" charset="0"/>
            </a:endParaRPr>
          </a:p>
          <a:p>
            <a:r>
              <a:rPr lang="en-US" sz="2000" b="1" dirty="0">
                <a:solidFill>
                  <a:schemeClr val="tx1"/>
                </a:solidFill>
                <a:latin typeface="Times New Roman" panose="02020603050405020304" pitchFamily="18" charset="0"/>
                <a:cs typeface="Times New Roman" panose="02020603050405020304" pitchFamily="18" charset="0"/>
              </a:rPr>
              <a:t>FIFO </a:t>
            </a:r>
            <a:endParaRPr lang="en-US" sz="2000" b="1" dirty="0" smtClean="0">
              <a:solidFill>
                <a:schemeClr val="tx1"/>
              </a:solidFill>
              <a:latin typeface="Times New Roman" panose="02020603050405020304" pitchFamily="18" charset="0"/>
              <a:cs typeface="Times New Roman" panose="02020603050405020304" pitchFamily="18" charset="0"/>
            </a:endParaRPr>
          </a:p>
          <a:p>
            <a:pPr algn="just"/>
            <a:r>
              <a:rPr lang="en-US" sz="2000" dirty="0" smtClean="0">
                <a:solidFill>
                  <a:schemeClr val="tx1"/>
                </a:solidFill>
                <a:latin typeface="Times New Roman" panose="02020603050405020304" pitchFamily="18" charset="0"/>
                <a:cs typeface="Times New Roman" panose="02020603050405020304" pitchFamily="18" charset="0"/>
              </a:rPr>
              <a:t>	In </a:t>
            </a:r>
            <a:r>
              <a:rPr lang="en-US" sz="2000" dirty="0">
                <a:solidFill>
                  <a:schemeClr val="tx1"/>
                </a:solidFill>
                <a:latin typeface="Times New Roman" panose="02020603050405020304" pitchFamily="18" charset="0"/>
                <a:cs typeface="Times New Roman" panose="02020603050405020304" pitchFamily="18" charset="0"/>
              </a:rPr>
              <a:t>the first-come, first-serve scheme, requests are served in the order </a:t>
            </a:r>
            <a:r>
              <a:rPr lang="en-US" sz="2000" dirty="0" smtClean="0">
                <a:solidFill>
                  <a:schemeClr val="tx1"/>
                </a:solidFill>
                <a:latin typeface="Times New Roman" panose="02020603050405020304" pitchFamily="18" charset="0"/>
                <a:cs typeface="Times New Roman" panose="02020603050405020304" pitchFamily="18" charset="0"/>
              </a:rPr>
              <a:t>received</a:t>
            </a:r>
            <a:r>
              <a:rPr lang="en-US" sz="2000" dirty="0">
                <a:solidFill>
                  <a:schemeClr val="tx1"/>
                </a:solidFill>
                <a:latin typeface="Times New Roman" panose="02020603050405020304" pitchFamily="18" charset="0"/>
                <a:cs typeface="Times New Roman" panose="02020603050405020304" pitchFamily="18" charset="0"/>
              </a:rPr>
              <a:t>. To implement this algorithm, the bus controller establishes a queue </a:t>
            </a:r>
            <a:r>
              <a:rPr lang="en-US" sz="2000" dirty="0" smtClean="0">
                <a:solidFill>
                  <a:schemeClr val="tx1"/>
                </a:solidFill>
                <a:latin typeface="Times New Roman" panose="02020603050405020304" pitchFamily="18" charset="0"/>
                <a:cs typeface="Times New Roman" panose="02020603050405020304" pitchFamily="18" charset="0"/>
              </a:rPr>
              <a:t>arranged </a:t>
            </a:r>
            <a:r>
              <a:rPr lang="en-US" sz="2000" dirty="0">
                <a:solidFill>
                  <a:schemeClr val="tx1"/>
                </a:solidFill>
                <a:latin typeface="Times New Roman" panose="02020603050405020304" pitchFamily="18" charset="0"/>
                <a:cs typeface="Times New Roman" panose="02020603050405020304" pitchFamily="18" charset="0"/>
              </a:rPr>
              <a:t>according to the time that the bus requests arrive. Each processor </a:t>
            </a:r>
            <a:r>
              <a:rPr lang="en-US" sz="2000" dirty="0" smtClean="0">
                <a:solidFill>
                  <a:schemeClr val="tx1"/>
                </a:solidFill>
                <a:latin typeface="Times New Roman" panose="02020603050405020304" pitchFamily="18" charset="0"/>
                <a:cs typeface="Times New Roman" panose="02020603050405020304" pitchFamily="18" charset="0"/>
              </a:rPr>
              <a:t> must </a:t>
            </a:r>
            <a:r>
              <a:rPr lang="en-US" sz="2000" dirty="0">
                <a:solidFill>
                  <a:schemeClr val="tx1"/>
                </a:solidFill>
                <a:latin typeface="Times New Roman" panose="02020603050405020304" pitchFamily="18" charset="0"/>
                <a:cs typeface="Times New Roman" panose="02020603050405020304" pitchFamily="18" charset="0"/>
              </a:rPr>
              <a:t>wait for its turn to use the bus on a first-in, first-out (FIFO) basis. </a:t>
            </a: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2961664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33400"/>
          </a:xfrm>
          <a:ln>
            <a:solidFill>
              <a:schemeClr val="tx1"/>
            </a:solidFill>
          </a:ln>
        </p:spPr>
        <p:txBody>
          <a:bodyPr>
            <a:normAutofit fontScale="90000"/>
          </a:bodyPr>
          <a:lstStyle/>
          <a:p>
            <a:r>
              <a:rPr lang="en-US" sz="3600" b="1" dirty="0">
                <a:latin typeface="Times New Roman" panose="02020603050405020304" pitchFamily="18" charset="0"/>
                <a:cs typeface="Times New Roman" panose="02020603050405020304" pitchFamily="18" charset="0"/>
              </a:rPr>
              <a:t>Dynamic Arbitration </a:t>
            </a:r>
            <a:r>
              <a:rPr lang="en-US" sz="3600" b="1" dirty="0" smtClean="0">
                <a:latin typeface="Times New Roman" panose="02020603050405020304" pitchFamily="18" charset="0"/>
                <a:cs typeface="Times New Roman" panose="02020603050405020304" pitchFamily="18" charset="0"/>
              </a:rPr>
              <a:t>Algorithms</a:t>
            </a:r>
            <a:endParaRPr lang="en-US" sz="36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457200" y="914400"/>
            <a:ext cx="8229600" cy="5334000"/>
          </a:xfrm>
          <a:ln>
            <a:solidFill>
              <a:schemeClr val="accent1"/>
            </a:solidFill>
          </a:ln>
        </p:spPr>
        <p:txBody>
          <a:bodyPr>
            <a:noAutofit/>
          </a:bodyPr>
          <a:lstStyle/>
          <a:p>
            <a:pPr marL="342900" indent="-342900" algn="l">
              <a:buFont typeface="Arial" panose="020B0604020202020204" pitchFamily="34" charset="0"/>
              <a:buChar char="•"/>
            </a:pPr>
            <a:r>
              <a:rPr lang="en-US" sz="2000" b="1" dirty="0">
                <a:solidFill>
                  <a:schemeClr val="tx1"/>
                </a:solidFill>
                <a:latin typeface="Times New Roman" panose="02020603050405020304" pitchFamily="18" charset="0"/>
                <a:cs typeface="Times New Roman" panose="02020603050405020304" pitchFamily="18" charset="0"/>
              </a:rPr>
              <a:t>R</a:t>
            </a:r>
            <a:r>
              <a:rPr lang="en-US" sz="2000" b="1" dirty="0" smtClean="0">
                <a:solidFill>
                  <a:schemeClr val="tx1"/>
                </a:solidFill>
                <a:latin typeface="Times New Roman" panose="02020603050405020304" pitchFamily="18" charset="0"/>
                <a:cs typeface="Times New Roman" panose="02020603050405020304" pitchFamily="18" charset="0"/>
              </a:rPr>
              <a:t>otating </a:t>
            </a:r>
            <a:r>
              <a:rPr lang="en-US" sz="2000" b="1" dirty="0">
                <a:solidFill>
                  <a:schemeClr val="tx1"/>
                </a:solidFill>
                <a:latin typeface="Times New Roman" panose="02020603050405020304" pitchFamily="18" charset="0"/>
                <a:cs typeface="Times New Roman" panose="02020603050405020304" pitchFamily="18" charset="0"/>
              </a:rPr>
              <a:t>daisy-chain </a:t>
            </a:r>
            <a:endParaRPr lang="en-US" sz="2000" b="1" dirty="0" smtClean="0">
              <a:solidFill>
                <a:schemeClr val="tx1"/>
              </a:solidFill>
              <a:latin typeface="Times New Roman" panose="02020603050405020304" pitchFamily="18" charset="0"/>
              <a:cs typeface="Times New Roman" panose="02020603050405020304" pitchFamily="18" charset="0"/>
            </a:endParaRPr>
          </a:p>
          <a:p>
            <a:pPr algn="just"/>
            <a:r>
              <a:rPr lang="en-US" sz="2000" dirty="0" smtClean="0">
                <a:solidFill>
                  <a:schemeClr val="tx1"/>
                </a:solidFill>
                <a:latin typeface="Times New Roman" panose="02020603050405020304" pitchFamily="18" charset="0"/>
                <a:cs typeface="Times New Roman" panose="02020603050405020304" pitchFamily="18" charset="0"/>
              </a:rPr>
              <a:t>	The </a:t>
            </a:r>
            <a:r>
              <a:rPr lang="en-US" sz="2000" dirty="0">
                <a:solidFill>
                  <a:schemeClr val="tx1"/>
                </a:solidFill>
                <a:latin typeface="Times New Roman" panose="02020603050405020304" pitchFamily="18" charset="0"/>
                <a:cs typeface="Times New Roman" panose="02020603050405020304" pitchFamily="18" charset="0"/>
              </a:rPr>
              <a:t>rotating daisy-chain procedure is a dynamic extension of the daisy- </a:t>
            </a:r>
            <a:r>
              <a:rPr lang="en-US" sz="2000" dirty="0" smtClean="0">
                <a:solidFill>
                  <a:schemeClr val="tx1"/>
                </a:solidFill>
                <a:latin typeface="Times New Roman" panose="02020603050405020304" pitchFamily="18" charset="0"/>
                <a:cs typeface="Times New Roman" panose="02020603050405020304" pitchFamily="18" charset="0"/>
              </a:rPr>
              <a:t>chain </a:t>
            </a:r>
            <a:r>
              <a:rPr lang="en-US" sz="2000" dirty="0">
                <a:solidFill>
                  <a:schemeClr val="tx1"/>
                </a:solidFill>
                <a:latin typeface="Times New Roman" panose="02020603050405020304" pitchFamily="18" charset="0"/>
                <a:cs typeface="Times New Roman" panose="02020603050405020304" pitchFamily="18" charset="0"/>
              </a:rPr>
              <a:t>algorithm. In this scheme there is no central bus controller, and the </a:t>
            </a:r>
            <a:r>
              <a:rPr lang="en-US" sz="2000" dirty="0" smtClean="0">
                <a:solidFill>
                  <a:schemeClr val="tx1"/>
                </a:solidFill>
                <a:latin typeface="Times New Roman" panose="02020603050405020304" pitchFamily="18" charset="0"/>
                <a:cs typeface="Times New Roman" panose="02020603050405020304" pitchFamily="18" charset="0"/>
              </a:rPr>
              <a:t>priority </a:t>
            </a:r>
            <a:r>
              <a:rPr lang="en-US" sz="2000" dirty="0">
                <a:solidFill>
                  <a:schemeClr val="tx1"/>
                </a:solidFill>
                <a:latin typeface="Times New Roman" panose="02020603050405020304" pitchFamily="18" charset="0"/>
                <a:cs typeface="Times New Roman" panose="02020603050405020304" pitchFamily="18" charset="0"/>
              </a:rPr>
              <a:t>line is connected from the priority-out of the last device back to the </a:t>
            </a:r>
            <a:r>
              <a:rPr lang="en-US" sz="2000" dirty="0" smtClean="0">
                <a:solidFill>
                  <a:schemeClr val="tx1"/>
                </a:solidFill>
                <a:latin typeface="Times New Roman" panose="02020603050405020304" pitchFamily="18" charset="0"/>
                <a:cs typeface="Times New Roman" panose="02020603050405020304" pitchFamily="18" charset="0"/>
              </a:rPr>
              <a:t>priority-in </a:t>
            </a:r>
            <a:r>
              <a:rPr lang="en-US" sz="2000" dirty="0">
                <a:solidFill>
                  <a:schemeClr val="tx1"/>
                </a:solidFill>
                <a:latin typeface="Times New Roman" panose="02020603050405020304" pitchFamily="18" charset="0"/>
                <a:cs typeface="Times New Roman" panose="02020603050405020304" pitchFamily="18" charset="0"/>
              </a:rPr>
              <a:t>of the first device in a closed loop. This is similar to the connections </a:t>
            </a:r>
            <a:r>
              <a:rPr lang="en-US" sz="2000" dirty="0" smtClean="0">
                <a:solidFill>
                  <a:schemeClr val="tx1"/>
                </a:solidFill>
                <a:latin typeface="Times New Roman" panose="02020603050405020304" pitchFamily="18" charset="0"/>
                <a:cs typeface="Times New Roman" panose="02020603050405020304" pitchFamily="18" charset="0"/>
              </a:rPr>
              <a:t>of </a:t>
            </a:r>
            <a:r>
              <a:rPr lang="en-US" sz="2000" dirty="0">
                <a:solidFill>
                  <a:schemeClr val="tx1"/>
                </a:solidFill>
                <a:latin typeface="Times New Roman" panose="02020603050405020304" pitchFamily="18" charset="0"/>
                <a:cs typeface="Times New Roman" panose="02020603050405020304" pitchFamily="18" charset="0"/>
              </a:rPr>
              <a:t>the daisy- chain </a:t>
            </a:r>
            <a:r>
              <a:rPr lang="en-US" sz="2000" dirty="0" smtClean="0">
                <a:solidFill>
                  <a:schemeClr val="tx1"/>
                </a:solidFill>
                <a:latin typeface="Times New Roman" panose="02020603050405020304" pitchFamily="18" charset="0"/>
                <a:cs typeface="Times New Roman" panose="02020603050405020304" pitchFamily="18" charset="0"/>
              </a:rPr>
              <a:t>shown except </a:t>
            </a:r>
            <a:r>
              <a:rPr lang="en-US" sz="2000" dirty="0">
                <a:solidFill>
                  <a:schemeClr val="tx1"/>
                </a:solidFill>
                <a:latin typeface="Times New Roman" panose="02020603050405020304" pitchFamily="18" charset="0"/>
                <a:cs typeface="Times New Roman" panose="02020603050405020304" pitchFamily="18" charset="0"/>
              </a:rPr>
              <a:t>that the PO output of arbiter 4 is connected to the </a:t>
            </a:r>
            <a:r>
              <a:rPr lang="en-US" sz="2000" dirty="0" smtClean="0">
                <a:solidFill>
                  <a:schemeClr val="tx1"/>
                </a:solidFill>
                <a:latin typeface="Times New Roman" panose="02020603050405020304" pitchFamily="18" charset="0"/>
                <a:cs typeface="Times New Roman" panose="02020603050405020304" pitchFamily="18" charset="0"/>
              </a:rPr>
              <a:t>PI </a:t>
            </a:r>
            <a:r>
              <a:rPr lang="en-US" sz="2000" dirty="0">
                <a:solidFill>
                  <a:schemeClr val="tx1"/>
                </a:solidFill>
                <a:latin typeface="Times New Roman" panose="02020603050405020304" pitchFamily="18" charset="0"/>
                <a:cs typeface="Times New Roman" panose="02020603050405020304" pitchFamily="18" charset="0"/>
              </a:rPr>
              <a:t>input of arbiter 1. Whichever device has access to the bus serves as a bus </a:t>
            </a:r>
            <a:r>
              <a:rPr lang="en-US" sz="2000" dirty="0" smtClean="0">
                <a:solidFill>
                  <a:schemeClr val="tx1"/>
                </a:solidFill>
                <a:latin typeface="Times New Roman" panose="02020603050405020304" pitchFamily="18" charset="0"/>
                <a:cs typeface="Times New Roman" panose="02020603050405020304" pitchFamily="18" charset="0"/>
              </a:rPr>
              <a:t>controller </a:t>
            </a:r>
            <a:r>
              <a:rPr lang="en-US" sz="2000" dirty="0">
                <a:solidFill>
                  <a:schemeClr val="tx1"/>
                </a:solidFill>
                <a:latin typeface="Times New Roman" panose="02020603050405020304" pitchFamily="18" charset="0"/>
                <a:cs typeface="Times New Roman" panose="02020603050405020304" pitchFamily="18" charset="0"/>
              </a:rPr>
              <a:t>for the following arbitration. Each arbiter priority for a given bus </a:t>
            </a:r>
            <a:r>
              <a:rPr lang="en-US" sz="2000" dirty="0" smtClean="0">
                <a:solidFill>
                  <a:schemeClr val="tx1"/>
                </a:solidFill>
                <a:latin typeface="Times New Roman" panose="02020603050405020304" pitchFamily="18" charset="0"/>
                <a:cs typeface="Times New Roman" panose="02020603050405020304" pitchFamily="18" charset="0"/>
              </a:rPr>
              <a:t>cycle </a:t>
            </a:r>
            <a:r>
              <a:rPr lang="en-US" sz="2000" dirty="0">
                <a:solidFill>
                  <a:schemeClr val="tx1"/>
                </a:solidFill>
                <a:latin typeface="Times New Roman" panose="02020603050405020304" pitchFamily="18" charset="0"/>
                <a:cs typeface="Times New Roman" panose="02020603050405020304" pitchFamily="18" charset="0"/>
              </a:rPr>
              <a:t>is determined by its </a:t>
            </a:r>
            <a:r>
              <a:rPr lang="en-US" sz="2000" dirty="0" smtClean="0">
                <a:solidFill>
                  <a:schemeClr val="tx1"/>
                </a:solidFill>
                <a:latin typeface="Times New Roman" panose="02020603050405020304" pitchFamily="18" charset="0"/>
                <a:cs typeface="Times New Roman" panose="02020603050405020304" pitchFamily="18" charset="0"/>
              </a:rPr>
              <a:t>position along </a:t>
            </a:r>
            <a:r>
              <a:rPr lang="en-US" sz="2000" dirty="0">
                <a:solidFill>
                  <a:schemeClr val="tx1"/>
                </a:solidFill>
                <a:latin typeface="Times New Roman" panose="02020603050405020304" pitchFamily="18" charset="0"/>
                <a:cs typeface="Times New Roman" panose="02020603050405020304" pitchFamily="18" charset="0"/>
              </a:rPr>
              <a:t>the bus priority line from the arbiter </a:t>
            </a:r>
            <a:r>
              <a:rPr lang="en-US" sz="2000" dirty="0" smtClean="0">
                <a:solidFill>
                  <a:schemeClr val="tx1"/>
                </a:solidFill>
                <a:latin typeface="Times New Roman" panose="02020603050405020304" pitchFamily="18" charset="0"/>
                <a:cs typeface="Times New Roman" panose="02020603050405020304" pitchFamily="18" charset="0"/>
              </a:rPr>
              <a:t>whose </a:t>
            </a:r>
            <a:r>
              <a:rPr lang="en-US" sz="2000" dirty="0">
                <a:solidFill>
                  <a:schemeClr val="tx1"/>
                </a:solidFill>
                <a:latin typeface="Times New Roman" panose="02020603050405020304" pitchFamily="18" charset="0"/>
                <a:cs typeface="Times New Roman" panose="02020603050405020304" pitchFamily="18" charset="0"/>
              </a:rPr>
              <a:t>processor is currently controlling the bus. Once an arbiter releases the </a:t>
            </a:r>
            <a:r>
              <a:rPr lang="en-US" sz="2000" dirty="0" smtClean="0">
                <a:solidFill>
                  <a:schemeClr val="tx1"/>
                </a:solidFill>
                <a:latin typeface="Times New Roman" panose="02020603050405020304" pitchFamily="18" charset="0"/>
                <a:cs typeface="Times New Roman" panose="02020603050405020304" pitchFamily="18" charset="0"/>
              </a:rPr>
              <a:t>bus</a:t>
            </a:r>
            <a:r>
              <a:rPr lang="en-US" sz="2000" dirty="0">
                <a:solidFill>
                  <a:schemeClr val="tx1"/>
                </a:solidFill>
                <a:latin typeface="Times New Roman" panose="02020603050405020304" pitchFamily="18" charset="0"/>
                <a:cs typeface="Times New Roman" panose="02020603050405020304" pitchFamily="18" charset="0"/>
              </a:rPr>
              <a:t>, it has the lowest priority. </a:t>
            </a:r>
          </a:p>
        </p:txBody>
      </p:sp>
      <p:sp>
        <p:nvSpPr>
          <p:cNvPr id="6" name="Rectangle 5"/>
          <p:cNvSpPr/>
          <p:nvPr/>
        </p:nvSpPr>
        <p:spPr>
          <a:xfrm>
            <a:off x="304800" y="6182380"/>
            <a:ext cx="8610600" cy="307777"/>
          </a:xfrm>
          <a:prstGeom prst="rect">
            <a:avLst/>
          </a:prstGeom>
        </p:spPr>
        <p:txBody>
          <a:bodyPr wrap="square">
            <a:spAutoFit/>
          </a:bodyPr>
          <a:lstStyle/>
          <a:p>
            <a:pPr algn="ctr"/>
            <a:r>
              <a:rPr lang="en-US" sz="1400" i="1" dirty="0">
                <a:latin typeface="Times New Roman" panose="02020603050405020304" pitchFamily="18" charset="0"/>
                <a:cs typeface="Times New Roman" panose="02020603050405020304" pitchFamily="18" charset="0"/>
              </a:rPr>
              <a:t>Based on M. Morris Mano </a:t>
            </a:r>
            <a:r>
              <a:rPr lang="en-US" sz="1400" i="1" dirty="0" smtClean="0">
                <a:latin typeface="Times New Roman" panose="02020603050405020304" pitchFamily="18" charset="0"/>
                <a:cs typeface="Times New Roman" panose="02020603050405020304" pitchFamily="18" charset="0"/>
              </a:rPr>
              <a:t>“Computer </a:t>
            </a:r>
            <a:r>
              <a:rPr lang="en-US" sz="1400" i="1" dirty="0">
                <a:latin typeface="Times New Roman" panose="02020603050405020304" pitchFamily="18" charset="0"/>
                <a:cs typeface="Times New Roman" panose="02020603050405020304" pitchFamily="18" charset="0"/>
              </a:rPr>
              <a:t>System </a:t>
            </a:r>
            <a:r>
              <a:rPr lang="en-US" sz="1400" i="1" dirty="0" smtClean="0">
                <a:latin typeface="Times New Roman" panose="02020603050405020304" pitchFamily="18" charset="0"/>
                <a:cs typeface="Times New Roman" panose="02020603050405020304" pitchFamily="18" charset="0"/>
              </a:rPr>
              <a:t>Architecture”--</a:t>
            </a:r>
            <a:r>
              <a:rPr lang="en-US" sz="1400" i="1" dirty="0">
                <a:latin typeface="Times New Roman" panose="02020603050405020304" pitchFamily="18" charset="0"/>
                <a:cs typeface="Times New Roman" panose="02020603050405020304" pitchFamily="18" charset="0"/>
              </a:rPr>
              <a:t>Assist. Lecturer Ahmed Salah </a:t>
            </a:r>
            <a:r>
              <a:rPr lang="en-US" sz="1400" i="1" dirty="0" smtClean="0">
                <a:latin typeface="Times New Roman" panose="02020603050405020304" pitchFamily="18" charset="0"/>
                <a:cs typeface="Times New Roman" panose="02020603050405020304" pitchFamily="18" charset="0"/>
              </a:rPr>
              <a:t>Hameed</a:t>
            </a:r>
            <a:endParaRPr lang="en-US" sz="1400" i="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9</a:t>
            </a:fld>
            <a:endParaRPr lang="en-US"/>
          </a:p>
        </p:txBody>
      </p:sp>
      <p:pic>
        <p:nvPicPr>
          <p:cNvPr id="8" name="Picture 3"/>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16616"/>
          <a:stretch/>
        </p:blipFill>
        <p:spPr bwMode="auto">
          <a:xfrm>
            <a:off x="1724070" y="4429780"/>
            <a:ext cx="5772060" cy="1752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3589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762</TotalTime>
  <Words>612</Words>
  <Application>Microsoft Office PowerPoint</Application>
  <PresentationFormat>On-screen Show (4:3)</PresentationFormat>
  <Paragraphs>92</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Interprocessor Arbitration </vt:lpstr>
      <vt:lpstr>Interprocessor Arbitration </vt:lpstr>
      <vt:lpstr>Interprocessor Arbitration</vt:lpstr>
      <vt:lpstr>Serial arbitration procedure</vt:lpstr>
      <vt:lpstr>Parallel arbitration procedure</vt:lpstr>
      <vt:lpstr>Dynamic Arbitration Algorithms</vt:lpstr>
      <vt:lpstr>Dynamic Arbitration Algorithms</vt:lpstr>
      <vt:lpstr>Dynamic Arbitration Algorithms</vt:lpstr>
      <vt:lpstr>Dynamic Arbitration Algorithms</vt:lpstr>
      <vt:lpstr>Interprocessor Communication &amp; Synchronization</vt:lpstr>
      <vt:lpstr>Interprocessor Communication &amp; Synchronization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Characteristics of Multiprocessors</dc:title>
  <dc:creator>AHMED</dc:creator>
  <cp:lastModifiedBy>engineer</cp:lastModifiedBy>
  <cp:revision>69</cp:revision>
  <cp:lastPrinted>2016-12-26T21:14:51Z</cp:lastPrinted>
  <dcterms:created xsi:type="dcterms:W3CDTF">2006-08-16T00:00:00Z</dcterms:created>
  <dcterms:modified xsi:type="dcterms:W3CDTF">2018-11-12T09:23:58Z</dcterms:modified>
</cp:coreProperties>
</file>